
<file path=[Content_Types].xml><?xml version="1.0" encoding="utf-8"?>
<Types xmlns="http://schemas.openxmlformats.org/package/2006/content-types">
  <Default Extension="fntdata" ContentType="application/x-fontdata"/>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3"/>
  </p:notesMasterIdLst>
  <p:sldIdLst>
    <p:sldId id="296" r:id="rId2"/>
  </p:sldIdLst>
  <p:sldSz cx="49377600" cy="32918400"/>
  <p:notesSz cx="7010400" cy="9296400"/>
  <p:embeddedFontLst>
    <p:embeddedFont>
      <p:font typeface="Calibri" panose="020F0502020204030204" pitchFamily="34" charset="0"/>
      <p:regular r:id="rId4"/>
      <p:bold r:id="rId5"/>
      <p:italic r:id="rId6"/>
      <p:boldItalic r:id="rId7"/>
    </p:embeddedFont>
    <p:embeddedFont>
      <p:font typeface="Calibri Light" panose="020F0302020204030204" pitchFamily="34" charset="0"/>
      <p:regular r:id="rId8"/>
      <p:italic r:id="rId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15576" userDrawn="1">
          <p15:clr>
            <a:srgbClr val="A4A3A4"/>
          </p15:clr>
        </p15:guide>
        <p15:guide id="3" pos="6024" userDrawn="1">
          <p15:clr>
            <a:srgbClr val="A4A3A4"/>
          </p15:clr>
        </p15:guide>
        <p15:guide id="4" pos="264" userDrawn="1">
          <p15:clr>
            <a:srgbClr val="A4A3A4"/>
          </p15:clr>
        </p15:guide>
        <p15:guide id="5" pos="744" userDrawn="1">
          <p15:clr>
            <a:srgbClr val="A4A3A4"/>
          </p15:clr>
        </p15:guide>
        <p15:guide id="6" orient="horz" pos="103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263238"/>
    <a:srgbClr val="EEEBE9"/>
    <a:srgbClr val="EA4C89"/>
    <a:srgbClr val="FFF59D"/>
    <a:srgbClr val="EFF8F3"/>
    <a:srgbClr val="874A4C"/>
    <a:srgbClr val="FFA726"/>
    <a:srgbClr val="80DEEA"/>
    <a:srgbClr val="FFD5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503" autoAdjust="0"/>
    <p:restoredTop sz="44118" autoAdjust="0"/>
  </p:normalViewPr>
  <p:slideViewPr>
    <p:cSldViewPr snapToGrid="0" showGuides="1">
      <p:cViewPr varScale="1">
        <p:scale>
          <a:sx n="10" d="100"/>
          <a:sy n="10" d="100"/>
        </p:scale>
        <p:origin x="2549" y="-317"/>
      </p:cViewPr>
      <p:guideLst>
        <p:guide pos="15576"/>
        <p:guide pos="6024"/>
        <p:guide pos="264"/>
        <p:guide pos="744"/>
        <p:guide orient="horz" pos="103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viewProps" Target="viewProps.xml"/><Relationship Id="rId5" Type="http://schemas.openxmlformats.org/officeDocument/2006/relationships/font" Target="fonts/font2.fntdata"/><Relationship Id="rId10" Type="http://schemas.openxmlformats.org/officeDocument/2006/relationships/presProps" Target="presProps.xml"/><Relationship Id="rId4" Type="http://schemas.openxmlformats.org/officeDocument/2006/relationships/font" Target="fonts/font1.fntdata"/><Relationship Id="rId9" Type="http://schemas.openxmlformats.org/officeDocument/2006/relationships/font" Target="fonts/font6.fntdata"/></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ARM 1</c:v>
                </c:pt>
              </c:strCache>
            </c:strRef>
          </c:tx>
          <c:spPr>
            <a:solidFill>
              <a:schemeClr val="accent1"/>
            </a:solidFill>
            <a:ln>
              <a:noFill/>
            </a:ln>
            <a:effectLst/>
          </c:spPr>
          <c:invertIfNegative val="0"/>
          <c:cat>
            <c:strRef>
              <c:f>Sheet1!$A$2:$A$4</c:f>
              <c:strCache>
                <c:ptCount val="3"/>
                <c:pt idx="0">
                  <c:v>Male</c:v>
                </c:pt>
                <c:pt idx="1">
                  <c:v>Femail</c:v>
                </c:pt>
                <c:pt idx="2">
                  <c:v>Unspecified</c:v>
                </c:pt>
              </c:strCache>
            </c:strRef>
          </c:cat>
          <c:val>
            <c:numRef>
              <c:f>Sheet1!$B$2:$B$4</c:f>
              <c:numCache>
                <c:formatCode>General</c:formatCode>
                <c:ptCount val="3"/>
                <c:pt idx="0">
                  <c:v>4.3</c:v>
                </c:pt>
                <c:pt idx="1">
                  <c:v>2.5</c:v>
                </c:pt>
                <c:pt idx="2">
                  <c:v>3.5</c:v>
                </c:pt>
              </c:numCache>
            </c:numRef>
          </c:val>
          <c:extLst>
            <c:ext xmlns:c16="http://schemas.microsoft.com/office/drawing/2014/chart" uri="{C3380CC4-5D6E-409C-BE32-E72D297353CC}">
              <c16:uniqueId val="{00000000-661A-47C3-8ED6-4053A3033499}"/>
            </c:ext>
          </c:extLst>
        </c:ser>
        <c:ser>
          <c:idx val="1"/>
          <c:order val="1"/>
          <c:tx>
            <c:strRef>
              <c:f>Sheet1!$C$1</c:f>
              <c:strCache>
                <c:ptCount val="1"/>
                <c:pt idx="0">
                  <c:v>ARM 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l-G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Male</c:v>
                </c:pt>
                <c:pt idx="1">
                  <c:v>Femail</c:v>
                </c:pt>
                <c:pt idx="2">
                  <c:v>Unspecified</c:v>
                </c:pt>
              </c:strCache>
            </c:strRef>
          </c:cat>
          <c:val>
            <c:numRef>
              <c:f>Sheet1!$C$2:$C$4</c:f>
              <c:numCache>
                <c:formatCode>General</c:formatCode>
                <c:ptCount val="3"/>
                <c:pt idx="0">
                  <c:v>2.4</c:v>
                </c:pt>
                <c:pt idx="1">
                  <c:v>4.4000000000000004</c:v>
                </c:pt>
                <c:pt idx="2">
                  <c:v>1.8</c:v>
                </c:pt>
              </c:numCache>
            </c:numRef>
          </c:val>
          <c:extLst>
            <c:ext xmlns:c16="http://schemas.microsoft.com/office/drawing/2014/chart" uri="{C3380CC4-5D6E-409C-BE32-E72D297353CC}">
              <c16:uniqueId val="{00000001-661A-47C3-8ED6-4053A3033499}"/>
            </c:ext>
          </c:extLst>
        </c:ser>
        <c:ser>
          <c:idx val="2"/>
          <c:order val="2"/>
          <c:tx>
            <c:strRef>
              <c:f>Sheet1!$D$1</c:f>
              <c:strCache>
                <c:ptCount val="1"/>
                <c:pt idx="0">
                  <c:v>ARM 3</c:v>
                </c:pt>
              </c:strCache>
            </c:strRef>
          </c:tx>
          <c:spPr>
            <a:solidFill>
              <a:schemeClr val="accent3"/>
            </a:solidFill>
            <a:ln>
              <a:noFill/>
            </a:ln>
            <a:effectLst/>
          </c:spPr>
          <c:invertIfNegative val="0"/>
          <c:cat>
            <c:strRef>
              <c:f>Sheet1!$A$2:$A$4</c:f>
              <c:strCache>
                <c:ptCount val="3"/>
                <c:pt idx="0">
                  <c:v>Male</c:v>
                </c:pt>
                <c:pt idx="1">
                  <c:v>Femail</c:v>
                </c:pt>
                <c:pt idx="2">
                  <c:v>Unspecified</c:v>
                </c:pt>
              </c:strCache>
            </c:strRef>
          </c:cat>
          <c:val>
            <c:numRef>
              <c:f>Sheet1!$D$2:$D$4</c:f>
              <c:numCache>
                <c:formatCode>General</c:formatCode>
                <c:ptCount val="3"/>
                <c:pt idx="0">
                  <c:v>2</c:v>
                </c:pt>
                <c:pt idx="1">
                  <c:v>2</c:v>
                </c:pt>
                <c:pt idx="2">
                  <c:v>3</c:v>
                </c:pt>
              </c:numCache>
            </c:numRef>
          </c:val>
          <c:extLst>
            <c:ext xmlns:c16="http://schemas.microsoft.com/office/drawing/2014/chart" uri="{C3380CC4-5D6E-409C-BE32-E72D297353CC}">
              <c16:uniqueId val="{00000002-661A-47C3-8ED6-4053A3033499}"/>
            </c:ext>
          </c:extLst>
        </c:ser>
        <c:dLbls>
          <c:showLegendKey val="0"/>
          <c:showVal val="0"/>
          <c:showCatName val="0"/>
          <c:showSerName val="0"/>
          <c:showPercent val="0"/>
          <c:showBubbleSize val="0"/>
        </c:dLbls>
        <c:gapWidth val="219"/>
        <c:overlap val="-27"/>
        <c:axId val="228201360"/>
        <c:axId val="228196264"/>
      </c:barChart>
      <c:catAx>
        <c:axId val="228201360"/>
        <c:scaling>
          <c:orientation val="minMax"/>
        </c:scaling>
        <c:delete val="1"/>
        <c:axPos val="b"/>
        <c:numFmt formatCode="General" sourceLinked="1"/>
        <c:majorTickMark val="none"/>
        <c:minorTickMark val="none"/>
        <c:tickLblPos val="nextTo"/>
        <c:crossAx val="228196264"/>
        <c:crosses val="autoZero"/>
        <c:auto val="1"/>
        <c:lblAlgn val="ctr"/>
        <c:lblOffset val="100"/>
        <c:noMultiLvlLbl val="0"/>
      </c:catAx>
      <c:valAx>
        <c:axId val="228196264"/>
        <c:scaling>
          <c:orientation val="minMax"/>
        </c:scaling>
        <c:delete val="1"/>
        <c:axPos val="l"/>
        <c:numFmt formatCode="General" sourceLinked="1"/>
        <c:majorTickMark val="none"/>
        <c:minorTickMark val="none"/>
        <c:tickLblPos val="nextTo"/>
        <c:crossAx val="228201360"/>
        <c:crosses val="autoZero"/>
        <c:crossBetween val="between"/>
      </c:valAx>
      <c:spPr>
        <a:noFill/>
        <a:ln>
          <a:noFill/>
        </a:ln>
        <a:effectLst/>
      </c:spPr>
    </c:plotArea>
    <c:legend>
      <c:legendPos val="r"/>
      <c:layout>
        <c:manualLayout>
          <c:xMode val="edge"/>
          <c:yMode val="edge"/>
          <c:x val="0.81401674762513554"/>
          <c:y val="0.4590431530462179"/>
          <c:w val="0.18107570268930503"/>
          <c:h val="0.3074065412362047"/>
        </c:manualLayout>
      </c:layout>
      <c:overlay val="0"/>
      <c:spPr>
        <a:noFill/>
        <a:ln>
          <a:noFill/>
        </a:ln>
        <a:effectLst/>
      </c:spPr>
      <c:txPr>
        <a:bodyPr rot="0" spcFirstLastPara="1" vertOverflow="ellipsis" vert="horz" wrap="square" anchor="ctr" anchorCtr="1"/>
        <a:lstStyle/>
        <a:p>
          <a:pPr>
            <a:defRPr sz="3600" b="0" i="0" u="none" strike="noStrike" kern="1200" baseline="0">
              <a:solidFill>
                <a:schemeClr val="tx1">
                  <a:lumMod val="65000"/>
                  <a:lumOff val="35000"/>
                </a:schemeClr>
              </a:solidFill>
              <a:latin typeface="+mn-lt"/>
              <a:ea typeface="+mn-ea"/>
              <a:cs typeface="+mn-cs"/>
            </a:defRPr>
          </a:pPr>
          <a:endParaRPr lang="el-GR"/>
        </a:p>
      </c:txPr>
    </c:legend>
    <c:plotVisOnly val="1"/>
    <c:dispBlanksAs val="gap"/>
    <c:showDLblsOverMax val="0"/>
  </c:chart>
  <c:spPr>
    <a:noFill/>
    <a:ln>
      <a:noFill/>
    </a:ln>
    <a:effectLst/>
  </c:spPr>
  <c:txPr>
    <a:bodyPr/>
    <a:lstStyle/>
    <a:p>
      <a:pPr>
        <a:defRPr/>
      </a:pPr>
      <a:endParaRPr lang="el-G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378-49A3-9D7D-44A29FA4226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378-49A3-9D7D-44A29FA4226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378-49A3-9D7D-44A29FA4226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378-49A3-9D7D-44A29FA42264}"/>
              </c:ext>
            </c:extLst>
          </c:dPt>
          <c:cat>
            <c:strRef>
              <c:f>Sheet1!$A$2:$A$5</c:f>
              <c:strCache>
                <c:ptCount val="4"/>
                <c:pt idx="0">
                  <c:v>Month 1</c:v>
                </c:pt>
                <c:pt idx="1">
                  <c:v>Month 6</c:v>
                </c:pt>
                <c:pt idx="2">
                  <c:v>Month 12</c:v>
                </c:pt>
                <c:pt idx="3">
                  <c:v>Month 18</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3378-49A3-9D7D-44A29FA42264}"/>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l-G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cked"/>
        <c:varyColors val="0"/>
        <c:ser>
          <c:idx val="0"/>
          <c:order val="0"/>
          <c:tx>
            <c:strRef>
              <c:f>Sheet1!$B$1</c:f>
              <c:strCache>
                <c:ptCount val="1"/>
                <c:pt idx="0">
                  <c:v>Drug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Sheet1!$A$2:$A$5</c:f>
              <c:strCache>
                <c:ptCount val="4"/>
                <c:pt idx="0">
                  <c:v>Month 1</c:v>
                </c:pt>
                <c:pt idx="1">
                  <c:v>Month 6</c:v>
                </c:pt>
                <c:pt idx="2">
                  <c:v>Month 12</c:v>
                </c:pt>
                <c:pt idx="3">
                  <c:v>Month 18</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DFC-46CD-AA00-D503A9E44D45}"/>
            </c:ext>
          </c:extLst>
        </c:ser>
        <c:ser>
          <c:idx val="1"/>
          <c:order val="1"/>
          <c:tx>
            <c:strRef>
              <c:f>Sheet1!$C$1</c:f>
              <c:strCache>
                <c:ptCount val="1"/>
                <c:pt idx="0">
                  <c:v>Drug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Sheet1!$A$2:$A$5</c:f>
              <c:strCache>
                <c:ptCount val="4"/>
                <c:pt idx="0">
                  <c:v>Month 1</c:v>
                </c:pt>
                <c:pt idx="1">
                  <c:v>Month 6</c:v>
                </c:pt>
                <c:pt idx="2">
                  <c:v>Month 12</c:v>
                </c:pt>
                <c:pt idx="3">
                  <c:v>Month 18</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DFC-46CD-AA00-D503A9E44D45}"/>
            </c:ext>
          </c:extLst>
        </c:ser>
        <c:ser>
          <c:idx val="2"/>
          <c:order val="2"/>
          <c:tx>
            <c:strRef>
              <c:f>Sheet1!$D$1</c:f>
              <c:strCache>
                <c:ptCount val="1"/>
                <c:pt idx="0">
                  <c:v>Drug 3</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Sheet1!$A$2:$A$5</c:f>
              <c:strCache>
                <c:ptCount val="4"/>
                <c:pt idx="0">
                  <c:v>Month 1</c:v>
                </c:pt>
                <c:pt idx="1">
                  <c:v>Month 6</c:v>
                </c:pt>
                <c:pt idx="2">
                  <c:v>Month 12</c:v>
                </c:pt>
                <c:pt idx="3">
                  <c:v>Month 18</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DFC-46CD-AA00-D503A9E44D45}"/>
            </c:ext>
          </c:extLst>
        </c:ser>
        <c:dLbls>
          <c:showLegendKey val="0"/>
          <c:showVal val="0"/>
          <c:showCatName val="0"/>
          <c:showSerName val="0"/>
          <c:showPercent val="0"/>
          <c:showBubbleSize val="0"/>
        </c:dLbls>
        <c:marker val="1"/>
        <c:smooth val="0"/>
        <c:axId val="228197048"/>
        <c:axId val="228197832"/>
      </c:lineChart>
      <c:catAx>
        <c:axId val="228197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3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l-GR"/>
          </a:p>
        </c:txPr>
        <c:crossAx val="228197832"/>
        <c:crosses val="autoZero"/>
        <c:auto val="1"/>
        <c:lblAlgn val="ctr"/>
        <c:lblOffset val="100"/>
        <c:noMultiLvlLbl val="0"/>
      </c:catAx>
      <c:valAx>
        <c:axId val="2281978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l-GR"/>
          </a:p>
        </c:txPr>
        <c:crossAx val="228197048"/>
        <c:crosses val="autoZero"/>
        <c:crossBetween val="between"/>
      </c:valAx>
      <c:spPr>
        <a:noFill/>
        <a:ln>
          <a:noFill/>
        </a:ln>
        <a:effectLst/>
      </c:spPr>
    </c:plotArea>
    <c:plotVisOnly val="1"/>
    <c:dispBlanksAs val="zero"/>
    <c:showDLblsOverMax val="0"/>
  </c:chart>
  <c:spPr>
    <a:noFill/>
    <a:ln>
      <a:noFill/>
    </a:ln>
    <a:effectLst/>
  </c:spPr>
  <c:txPr>
    <a:bodyPr/>
    <a:lstStyle/>
    <a:p>
      <a:pPr>
        <a:defRPr/>
      </a:pPr>
      <a:endParaRPr lang="el-G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D1CB04D-1C75-43E0-9B64-B7DDAA42BB2C}" type="datetimeFigureOut">
              <a:rPr lang="en-US" smtClean="0"/>
              <a:t>5/16/2023</a:t>
            </a:fld>
            <a:endParaRPr lang="en-US"/>
          </a:p>
        </p:txBody>
      </p:sp>
      <p:sp>
        <p:nvSpPr>
          <p:cNvPr id="4" name="Slide Image Placeholder 3"/>
          <p:cNvSpPr>
            <a:spLocks noGrp="1" noRot="1" noChangeAspect="1"/>
          </p:cNvSpPr>
          <p:nvPr>
            <p:ph type="sldImg" idx="2"/>
          </p:nvPr>
        </p:nvSpPr>
        <p:spPr>
          <a:xfrm>
            <a:off x="1152525" y="1162050"/>
            <a:ext cx="470535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26C2670-3342-473C-969D-FDFF399F2050}" type="slidenum">
              <a:rPr lang="en-US" smtClean="0"/>
              <a:t>‹#›</a:t>
            </a:fld>
            <a:endParaRPr lang="en-US"/>
          </a:p>
        </p:txBody>
      </p:sp>
    </p:spTree>
    <p:extLst>
      <p:ext uri="{BB962C8B-B14F-4D97-AF65-F5344CB8AC3E}">
        <p14:creationId xmlns:p14="http://schemas.microsoft.com/office/powerpoint/2010/main" val="831749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b="1" dirty="0"/>
              <a:t>Poster Development Guide</a:t>
            </a:r>
          </a:p>
          <a:p>
            <a:pPr marL="171450" indent="-171450">
              <a:lnSpc>
                <a:spcPct val="150000"/>
              </a:lnSpc>
              <a:buFont typeface="Arial" panose="020B0604020202020204" pitchFamily="34" charset="0"/>
              <a:buChar char="•"/>
            </a:pPr>
            <a:r>
              <a:rPr lang="en-US" b="1" dirty="0"/>
              <a:t>Formatting</a:t>
            </a:r>
            <a:r>
              <a:rPr lang="en-US" b="1" baseline="0" dirty="0"/>
              <a:t> Notes</a:t>
            </a:r>
          </a:p>
          <a:p>
            <a:pPr marL="628650" lvl="1" indent="-171450">
              <a:lnSpc>
                <a:spcPct val="150000"/>
              </a:lnSpc>
              <a:buFont typeface="Arial" panose="020B0604020202020204" pitchFamily="34" charset="0"/>
              <a:buChar char="•"/>
            </a:pPr>
            <a:r>
              <a:rPr lang="en-US" b="1" dirty="0"/>
              <a:t>To Edit</a:t>
            </a:r>
            <a:r>
              <a:rPr lang="en-US" b="1" baseline="0" dirty="0"/>
              <a:t> </a:t>
            </a:r>
            <a:r>
              <a:rPr lang="en-US" b="1" dirty="0"/>
              <a:t>In PowerPoint: </a:t>
            </a:r>
            <a:r>
              <a:rPr lang="en-US" dirty="0"/>
              <a:t>Click View &gt; Guides to make editing easier. Keep text within guides</a:t>
            </a:r>
          </a:p>
          <a:p>
            <a:pPr marL="631908" lvl="1" indent="-174708">
              <a:lnSpc>
                <a:spcPct val="150000"/>
              </a:lnSpc>
              <a:buFont typeface="Arial" panose="020B0604020202020204" pitchFamily="34" charset="0"/>
              <a:buChar char="•"/>
            </a:pPr>
            <a:r>
              <a:rPr lang="en-US" dirty="0"/>
              <a:t>If</a:t>
            </a:r>
            <a:r>
              <a:rPr lang="en-US" baseline="0" dirty="0"/>
              <a:t> you wish, you may change the background colors, but use a </a:t>
            </a:r>
            <a:r>
              <a:rPr lang="en-US" b="1" baseline="0" dirty="0"/>
              <a:t>light color or white for the overall background </a:t>
            </a:r>
            <a:r>
              <a:rPr lang="en-US" baseline="0" dirty="0"/>
              <a:t>of the poster and a </a:t>
            </a:r>
            <a:r>
              <a:rPr lang="en-US" b="1" baseline="0" dirty="0"/>
              <a:t>bold color for the main findings section</a:t>
            </a:r>
          </a:p>
          <a:p>
            <a:pPr marL="631908" lvl="1" indent="-174708">
              <a:lnSpc>
                <a:spcPct val="150000"/>
              </a:lnSpc>
              <a:buFont typeface="Arial" panose="020B0604020202020204" pitchFamily="34" charset="0"/>
              <a:buChar char="•"/>
            </a:pPr>
            <a:r>
              <a:rPr lang="en-US" b="1" dirty="0"/>
              <a:t>Author list</a:t>
            </a:r>
            <a:r>
              <a:rPr lang="en-US" dirty="0"/>
              <a:t>: Don’t split names onto two lines (e.g., “John [line break] Smith”). If that happens, use a new line. </a:t>
            </a:r>
            <a:r>
              <a:rPr lang="en-US" b="1" dirty="0"/>
              <a:t>Bold the name of the presenting author</a:t>
            </a:r>
            <a:r>
              <a:rPr lang="en-US" dirty="0"/>
              <a:t> </a:t>
            </a:r>
          </a:p>
          <a:p>
            <a:pPr marL="631908" lvl="1" indent="-174708">
              <a:lnSpc>
                <a:spcPct val="150000"/>
              </a:lnSpc>
              <a:buFont typeface="Arial" panose="020B0604020202020204" pitchFamily="34" charset="0"/>
              <a:buChar char="•"/>
            </a:pPr>
            <a:r>
              <a:rPr lang="en-US" b="1" dirty="0"/>
              <a:t>Font</a:t>
            </a:r>
            <a:r>
              <a:rPr lang="en-US" b="1" baseline="0" dirty="0"/>
              <a:t> Size: </a:t>
            </a:r>
            <a:r>
              <a:rPr lang="en-US" b="0" dirty="0"/>
              <a:t>Do not drop below </a:t>
            </a:r>
            <a:r>
              <a:rPr lang="en-US" b="1" dirty="0"/>
              <a:t>font size 36 </a:t>
            </a:r>
            <a:r>
              <a:rPr lang="en-US" b="0" dirty="0"/>
              <a:t>in the main</a:t>
            </a:r>
            <a:r>
              <a:rPr lang="en-US" b="0" baseline="0" dirty="0"/>
              <a:t> information sections (</a:t>
            </a:r>
            <a:r>
              <a:rPr lang="en-US" b="0" dirty="0"/>
              <a:t>Background, Methods, Results, Conclusions)</a:t>
            </a:r>
            <a:r>
              <a:rPr lang="en-US" b="1" dirty="0"/>
              <a:t>. </a:t>
            </a:r>
            <a:r>
              <a:rPr lang="en-US" b="0" dirty="0"/>
              <a:t>If you </a:t>
            </a:r>
            <a:r>
              <a:rPr lang="en-US" dirty="0"/>
              <a:t>have extra space, increase the font size,</a:t>
            </a:r>
            <a:r>
              <a:rPr lang="en-US" baseline="0" dirty="0"/>
              <a:t> but maintain some white space to make it easier for attendees to read your text</a:t>
            </a:r>
          </a:p>
          <a:p>
            <a:pPr marL="631908" lvl="1" indent="-174708">
              <a:lnSpc>
                <a:spcPct val="150000"/>
              </a:lnSpc>
              <a:buFont typeface="Arial" panose="020B0604020202020204" pitchFamily="34" charset="0"/>
              <a:buChar char="•"/>
            </a:pPr>
            <a:r>
              <a:rPr lang="en-US" b="1" dirty="0"/>
              <a:t>Use of Color: </a:t>
            </a:r>
            <a:r>
              <a:rPr lang="en-US" b="0" dirty="0"/>
              <a:t>To keep attendees</a:t>
            </a:r>
            <a:r>
              <a:rPr lang="en-US" b="0" baseline="0" dirty="0"/>
              <a:t> focused on your main findings and important details in your graphs and figures, </a:t>
            </a:r>
            <a:r>
              <a:rPr lang="en-US" b="1" baseline="0" dirty="0"/>
              <a:t>d</a:t>
            </a:r>
            <a:r>
              <a:rPr lang="en-US" b="1" dirty="0"/>
              <a:t>o not use color in the sidebars</a:t>
            </a:r>
          </a:p>
          <a:p>
            <a:pPr marL="631908" lvl="1" indent="-174708">
              <a:lnSpc>
                <a:spcPct val="150000"/>
              </a:lnSpc>
              <a:buFont typeface="Arial" panose="020B0604020202020204" pitchFamily="34" charset="0"/>
              <a:buChar char="•"/>
            </a:pPr>
            <a:r>
              <a:rPr lang="en-US" b="1" baseline="0" dirty="0"/>
              <a:t>Print Size: </a:t>
            </a:r>
            <a:r>
              <a:rPr lang="en-US" b="0" baseline="0" dirty="0"/>
              <a:t>Using this template</a:t>
            </a:r>
            <a:r>
              <a:rPr lang="en-US" b="1" baseline="0" dirty="0"/>
              <a:t>, </a:t>
            </a:r>
            <a:r>
              <a:rPr lang="en-US" b="0" baseline="0" dirty="0"/>
              <a:t>the optimal print size is </a:t>
            </a:r>
            <a:r>
              <a:rPr lang="en-US" b="1" baseline="0" dirty="0"/>
              <a:t>54 inches (width) x 36 inches (height) </a:t>
            </a:r>
            <a:r>
              <a:rPr lang="en-US" b="0" u="sng" baseline="0" dirty="0"/>
              <a:t>or</a:t>
            </a:r>
            <a:r>
              <a:rPr lang="en-US" b="1" baseline="0" dirty="0"/>
              <a:t> 60 inches x 40 inches</a:t>
            </a:r>
            <a:r>
              <a:rPr lang="en-US" b="0" baseline="0" dirty="0"/>
              <a:t> (137.2 cm x 91.4 cm or 152.4 cm x 101.6).  Printing the poster in a smaller size may save some cost, but the 54” x 36” size  will maintain the suggested font size and layout in the final printed version of the poster (and maintain the effectiveness of the poster design). </a:t>
            </a:r>
          </a:p>
          <a:p>
            <a:pPr marL="1089108" lvl="2" indent="-174708">
              <a:lnSpc>
                <a:spcPct val="150000"/>
              </a:lnSpc>
              <a:buFont typeface="Arial" panose="020B0604020202020204" pitchFamily="34" charset="0"/>
              <a:buChar char="•"/>
            </a:pPr>
            <a:r>
              <a:rPr lang="en-US" b="0" baseline="0" dirty="0"/>
              <a:t>Poster Board Dimensions: Regardless of whether you use this template, the size of the board for displaying your poster </a:t>
            </a:r>
            <a:r>
              <a:rPr lang="en-US" b="0" baseline="0"/>
              <a:t>at ICIB </a:t>
            </a:r>
            <a:r>
              <a:rPr lang="en-US" b="0" baseline="0" dirty="0"/>
              <a:t>is 96 inches (width) x 48 inches (height). The maximum size of a poster is 93 inches (width) x 45 inches (height). The minimum size for a poster is 36 inches (width) x 24 inches (height) so attendees can see the poster at a minimum of 10 feet away</a:t>
            </a:r>
          </a:p>
          <a:p>
            <a:pPr marL="174708" indent="-174708">
              <a:lnSpc>
                <a:spcPct val="150000"/>
              </a:lnSpc>
              <a:buFont typeface="Arial" panose="020B0604020202020204" pitchFamily="34" charset="0"/>
              <a:buChar char="•"/>
            </a:pPr>
            <a:r>
              <a:rPr lang="en-US" b="1" baseline="0" dirty="0"/>
              <a:t>Poster Content Requirements</a:t>
            </a:r>
          </a:p>
          <a:p>
            <a:pPr marL="631908" lvl="1" indent="-174708">
              <a:lnSpc>
                <a:spcPct val="150000"/>
              </a:lnSpc>
              <a:buFont typeface="Arial" panose="020B0604020202020204" pitchFamily="34" charset="0"/>
              <a:buChar char="•"/>
            </a:pPr>
            <a:r>
              <a:rPr lang="en-US" b="1" baseline="0" dirty="0"/>
              <a:t>Poster Number</a:t>
            </a:r>
            <a:r>
              <a:rPr lang="en-US" baseline="0" dirty="0"/>
              <a:t>: The poster number should be displayed in the upper right corner (0000 in the template). This is </a:t>
            </a:r>
            <a:r>
              <a:rPr lang="en-US" b="1" baseline="0" dirty="0"/>
              <a:t>not the abstract number you had during submission </a:t>
            </a:r>
            <a:r>
              <a:rPr lang="en-US" baseline="0" dirty="0"/>
              <a:t>but a number you will be assigned and sent to you by email which notes the position of the poster in the poster hall. This number will be sent to you after late-breaking abstracts have been accepted in January</a:t>
            </a:r>
            <a:endParaRPr lang="en-US" dirty="0"/>
          </a:p>
          <a:p>
            <a:pPr marL="631908" marR="0" lvl="1" indent="-174708"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b="1" dirty="0"/>
              <a:t>Poster Title:</a:t>
            </a:r>
            <a:r>
              <a:rPr lang="en-US" b="1" baseline="0" dirty="0"/>
              <a:t> </a:t>
            </a:r>
            <a:r>
              <a:rPr lang="en-US" sz="1200" kern="1200" dirty="0">
                <a:solidFill>
                  <a:schemeClr val="tx1"/>
                </a:solidFill>
                <a:effectLst/>
                <a:latin typeface="+mn-lt"/>
                <a:ea typeface="+mn-ea"/>
                <a:cs typeface="+mn-cs"/>
              </a:rPr>
              <a:t>The title should be the same as the title submitted with the abstract </a:t>
            </a:r>
          </a:p>
        </p:txBody>
      </p:sp>
      <p:sp>
        <p:nvSpPr>
          <p:cNvPr id="4" name="Slide Number Placeholder 3"/>
          <p:cNvSpPr>
            <a:spLocks noGrp="1"/>
          </p:cNvSpPr>
          <p:nvPr>
            <p:ph type="sldNum" sz="quarter" idx="5"/>
          </p:nvPr>
        </p:nvSpPr>
        <p:spPr/>
        <p:txBody>
          <a:bodyPr/>
          <a:lstStyle/>
          <a:p>
            <a:fld id="{E26C2670-3342-473C-969D-FDFF399F2050}" type="slidenum">
              <a:rPr lang="en-US" smtClean="0"/>
              <a:t>1</a:t>
            </a:fld>
            <a:endParaRPr lang="en-US"/>
          </a:p>
        </p:txBody>
      </p:sp>
    </p:spTree>
    <p:extLst>
      <p:ext uri="{BB962C8B-B14F-4D97-AF65-F5344CB8AC3E}">
        <p14:creationId xmlns:p14="http://schemas.microsoft.com/office/powerpoint/2010/main" val="2110499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03320" y="5387342"/>
            <a:ext cx="41970960" cy="11460480"/>
          </a:xfrm>
        </p:spPr>
        <p:txBody>
          <a:bodyPr anchor="b"/>
          <a:lstStyle>
            <a:lvl1pPr algn="ctr">
              <a:defRPr sz="28800"/>
            </a:lvl1pPr>
          </a:lstStyle>
          <a:p>
            <a:r>
              <a:rPr lang="en-US"/>
              <a:t>Click to edit Master title style</a:t>
            </a:r>
            <a:endParaRPr lang="en-US" dirty="0"/>
          </a:p>
        </p:txBody>
      </p:sp>
      <p:sp>
        <p:nvSpPr>
          <p:cNvPr id="3" name="Subtitle 2"/>
          <p:cNvSpPr>
            <a:spLocks noGrp="1"/>
          </p:cNvSpPr>
          <p:nvPr>
            <p:ph type="subTitle" idx="1"/>
          </p:nvPr>
        </p:nvSpPr>
        <p:spPr>
          <a:xfrm>
            <a:off x="6172200" y="17289782"/>
            <a:ext cx="370332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F135061-2F74-46D4-9F8F-C77EF304855D}" type="datetimeFigureOut">
              <a:rPr lang="en-US" smtClean="0"/>
              <a:t>5/16/2023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1601755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135061-2F74-46D4-9F8F-C77EF304855D}" type="datetimeFigureOut">
              <a:rPr lang="en-US" smtClean="0"/>
              <a:t>5/16/2023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4213694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5335848" y="1752600"/>
            <a:ext cx="10647045"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394713" y="1752600"/>
            <a:ext cx="31323915" cy="2789682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135061-2F74-46D4-9F8F-C77EF304855D}" type="datetimeFigureOut">
              <a:rPr lang="en-US" smtClean="0"/>
              <a:t>5/16/2023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3062549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135061-2F74-46D4-9F8F-C77EF304855D}" type="datetimeFigureOut">
              <a:rPr lang="en-US" smtClean="0"/>
              <a:t>5/16/2023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1311104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368995" y="8206749"/>
            <a:ext cx="42588180" cy="13693138"/>
          </a:xfrm>
        </p:spPr>
        <p:txBody>
          <a:bodyPr anchor="b"/>
          <a:lstStyle>
            <a:lvl1pPr>
              <a:defRPr sz="28800"/>
            </a:lvl1pPr>
          </a:lstStyle>
          <a:p>
            <a:r>
              <a:rPr lang="en-US"/>
              <a:t>Click to edit Master title style</a:t>
            </a:r>
            <a:endParaRPr lang="en-US" dirty="0"/>
          </a:p>
        </p:txBody>
      </p:sp>
      <p:sp>
        <p:nvSpPr>
          <p:cNvPr id="3" name="Text Placeholder 2"/>
          <p:cNvSpPr>
            <a:spLocks noGrp="1"/>
          </p:cNvSpPr>
          <p:nvPr>
            <p:ph type="body" idx="1"/>
          </p:nvPr>
        </p:nvSpPr>
        <p:spPr>
          <a:xfrm>
            <a:off x="3368995" y="22029429"/>
            <a:ext cx="42588180" cy="7200898"/>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F135061-2F74-46D4-9F8F-C77EF304855D}" type="datetimeFigureOut">
              <a:rPr lang="en-US" smtClean="0"/>
              <a:t>5/16/2023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1055305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394710" y="8763000"/>
            <a:ext cx="2098548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4997410" y="8763000"/>
            <a:ext cx="2098548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F135061-2F74-46D4-9F8F-C77EF304855D}" type="datetimeFigureOut">
              <a:rPr lang="en-US" smtClean="0"/>
              <a:t>5/16/2023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4282151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01141" y="1752607"/>
            <a:ext cx="4258818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401147" y="8069582"/>
            <a:ext cx="20889036"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Edit Master text styles</a:t>
            </a:r>
          </a:p>
        </p:txBody>
      </p:sp>
      <p:sp>
        <p:nvSpPr>
          <p:cNvPr id="4" name="Content Placeholder 3"/>
          <p:cNvSpPr>
            <a:spLocks noGrp="1"/>
          </p:cNvSpPr>
          <p:nvPr>
            <p:ph sz="half" idx="2"/>
          </p:nvPr>
        </p:nvSpPr>
        <p:spPr>
          <a:xfrm>
            <a:off x="3401147" y="12024360"/>
            <a:ext cx="20889036"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4997413" y="8069582"/>
            <a:ext cx="20991911"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Edit Master text styles</a:t>
            </a:r>
          </a:p>
        </p:txBody>
      </p:sp>
      <p:sp>
        <p:nvSpPr>
          <p:cNvPr id="6" name="Content Placeholder 5"/>
          <p:cNvSpPr>
            <a:spLocks noGrp="1"/>
          </p:cNvSpPr>
          <p:nvPr>
            <p:ph sz="quarter" idx="4"/>
          </p:nvPr>
        </p:nvSpPr>
        <p:spPr>
          <a:xfrm>
            <a:off x="24997413" y="12024360"/>
            <a:ext cx="20991911"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135061-2F74-46D4-9F8F-C77EF304855D}" type="datetimeFigureOut">
              <a:rPr lang="en-US" smtClean="0"/>
              <a:t>5/16/2023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2738387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F135061-2F74-46D4-9F8F-C77EF304855D}" type="datetimeFigureOut">
              <a:rPr lang="en-US" smtClean="0"/>
              <a:t>5/16/2023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3420506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135061-2F74-46D4-9F8F-C77EF304855D}" type="datetimeFigureOut">
              <a:rPr lang="en-US" smtClean="0"/>
              <a:t>5/16/2023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2705658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01142" y="2194560"/>
            <a:ext cx="15925561" cy="7680960"/>
          </a:xfrm>
        </p:spPr>
        <p:txBody>
          <a:bodyPr anchor="b"/>
          <a:lstStyle>
            <a:lvl1pPr>
              <a:defRPr sz="15360"/>
            </a:lvl1pPr>
          </a:lstStyle>
          <a:p>
            <a:r>
              <a:rPr lang="en-US"/>
              <a:t>Click to edit Master title style</a:t>
            </a:r>
            <a:endParaRPr lang="en-US" dirty="0"/>
          </a:p>
        </p:txBody>
      </p:sp>
      <p:sp>
        <p:nvSpPr>
          <p:cNvPr id="3" name="Content Placeholder 2"/>
          <p:cNvSpPr>
            <a:spLocks noGrp="1"/>
          </p:cNvSpPr>
          <p:nvPr>
            <p:ph idx="1"/>
          </p:nvPr>
        </p:nvSpPr>
        <p:spPr>
          <a:xfrm>
            <a:off x="20991911" y="4739647"/>
            <a:ext cx="2499741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01142" y="9875520"/>
            <a:ext cx="15925561"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Edit Master text styles</a:t>
            </a:r>
          </a:p>
        </p:txBody>
      </p:sp>
      <p:sp>
        <p:nvSpPr>
          <p:cNvPr id="5" name="Date Placeholder 4"/>
          <p:cNvSpPr>
            <a:spLocks noGrp="1"/>
          </p:cNvSpPr>
          <p:nvPr>
            <p:ph type="dt" sz="half" idx="10"/>
          </p:nvPr>
        </p:nvSpPr>
        <p:spPr/>
        <p:txBody>
          <a:bodyPr/>
          <a:lstStyle/>
          <a:p>
            <a:fld id="{3F135061-2F74-46D4-9F8F-C77EF304855D}" type="datetimeFigureOut">
              <a:rPr lang="en-US" smtClean="0"/>
              <a:t>5/16/2023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1446394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01142" y="2194560"/>
            <a:ext cx="15925561" cy="7680960"/>
          </a:xfrm>
        </p:spPr>
        <p:txBody>
          <a:bodyPr anchor="b"/>
          <a:lstStyle>
            <a:lvl1pPr>
              <a:defRPr sz="15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20991911" y="4739647"/>
            <a:ext cx="2499741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endParaRPr lang="en-US" dirty="0"/>
          </a:p>
        </p:txBody>
      </p:sp>
      <p:sp>
        <p:nvSpPr>
          <p:cNvPr id="4" name="Text Placeholder 3"/>
          <p:cNvSpPr>
            <a:spLocks noGrp="1"/>
          </p:cNvSpPr>
          <p:nvPr>
            <p:ph type="body" sz="half" idx="2"/>
          </p:nvPr>
        </p:nvSpPr>
        <p:spPr>
          <a:xfrm>
            <a:off x="3401142" y="9875520"/>
            <a:ext cx="15925561"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Edit Master text styles</a:t>
            </a:r>
          </a:p>
        </p:txBody>
      </p:sp>
      <p:sp>
        <p:nvSpPr>
          <p:cNvPr id="5" name="Date Placeholder 4"/>
          <p:cNvSpPr>
            <a:spLocks noGrp="1"/>
          </p:cNvSpPr>
          <p:nvPr>
            <p:ph type="dt" sz="half" idx="10"/>
          </p:nvPr>
        </p:nvSpPr>
        <p:spPr/>
        <p:txBody>
          <a:bodyPr/>
          <a:lstStyle/>
          <a:p>
            <a:fld id="{3F135061-2F74-46D4-9F8F-C77EF304855D}" type="datetimeFigureOut">
              <a:rPr lang="en-US" smtClean="0"/>
              <a:t>5/16/2023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620014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94710" y="1752607"/>
            <a:ext cx="4258818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394710" y="8763000"/>
            <a:ext cx="42588180" cy="2088642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394710" y="30510487"/>
            <a:ext cx="1110996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3F135061-2F74-46D4-9F8F-C77EF304855D}" type="datetimeFigureOut">
              <a:rPr lang="en-US" smtClean="0"/>
              <a:t>5/16/2023</a:t>
            </a:fld>
            <a:endParaRPr lang="en-US"/>
          </a:p>
        </p:txBody>
      </p:sp>
      <p:sp>
        <p:nvSpPr>
          <p:cNvPr id="5" name="Footer Placeholder 4"/>
          <p:cNvSpPr>
            <a:spLocks noGrp="1"/>
          </p:cNvSpPr>
          <p:nvPr>
            <p:ph type="ftr" sz="quarter" idx="3"/>
          </p:nvPr>
        </p:nvSpPr>
        <p:spPr>
          <a:xfrm>
            <a:off x="16356330" y="30510487"/>
            <a:ext cx="1666494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4872930" y="30510487"/>
            <a:ext cx="1110996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63FC52CE-B062-47D6-A8CB-AF6B214D1AE5}" type="slidenum">
              <a:rPr lang="en-US" smtClean="0"/>
              <a:t>‹#›</a:t>
            </a:fld>
            <a:endParaRPr lang="en-US"/>
          </a:p>
        </p:txBody>
      </p:sp>
    </p:spTree>
    <p:extLst>
      <p:ext uri="{BB962C8B-B14F-4D97-AF65-F5344CB8AC3E}">
        <p14:creationId xmlns:p14="http://schemas.microsoft.com/office/powerpoint/2010/main" val="23432060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78733BE-059C-47B7-9415-5ADF2F3024F1}"/>
              </a:ext>
            </a:extLst>
          </p:cNvPr>
          <p:cNvSpPr/>
          <p:nvPr/>
        </p:nvSpPr>
        <p:spPr>
          <a:xfrm rot="5400000">
            <a:off x="22342886" y="-21528996"/>
            <a:ext cx="4876799" cy="47934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i="1">
                <a:latin typeface="Arial" panose="020B0604020202020204" pitchFamily="34" charset="0"/>
                <a:cs typeface="Arial" panose="020B0604020202020204" pitchFamily="34" charset="0"/>
              </a:rPr>
              <a:t>Title:</a:t>
            </a:r>
            <a:endParaRPr lang="en-US" i="1" dirty="0">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DDC4359A-7BBB-495A-96DE-65574C0C88E6}"/>
              </a:ext>
            </a:extLst>
          </p:cNvPr>
          <p:cNvSpPr>
            <a:spLocks noGrp="1"/>
          </p:cNvSpPr>
          <p:nvPr>
            <p:ph type="ctrTitle"/>
          </p:nvPr>
        </p:nvSpPr>
        <p:spPr>
          <a:xfrm>
            <a:off x="14207359" y="5035845"/>
            <a:ext cx="21393524" cy="14038289"/>
          </a:xfrm>
          <a:solidFill>
            <a:schemeClr val="accent5">
              <a:lumMod val="50000"/>
            </a:schemeClr>
          </a:solidFill>
        </p:spPr>
        <p:txBody>
          <a:bodyPr wrap="square" lIns="457200" tIns="457200" rIns="457200" bIns="457200" anchor="t" anchorCtr="0">
            <a:noAutofit/>
          </a:bodyPr>
          <a:lstStyle/>
          <a:p>
            <a:pPr marL="411163" algn="l">
              <a:lnSpc>
                <a:spcPct val="110000"/>
              </a:lnSpc>
              <a:spcBef>
                <a:spcPts val="0"/>
              </a:spcBef>
            </a:pPr>
            <a:r>
              <a:rPr lang="en-US" sz="12000" dirty="0">
                <a:solidFill>
                  <a:schemeClr val="bg1"/>
                </a:solidFill>
                <a:latin typeface="Arial" panose="020B0604020202020204" pitchFamily="34" charset="0"/>
                <a:ea typeface="Roboto" panose="02000000000000000000" pitchFamily="2" charset="0"/>
                <a:cs typeface="Arial" panose="020B0604020202020204" pitchFamily="34" charset="0"/>
              </a:rPr>
              <a:t>Place the main finding of your study in this shaded box to give attendees a quick understanding of the study. Emphasize important words with </a:t>
            </a:r>
            <a:r>
              <a:rPr lang="en-US" sz="12000" b="1" dirty="0">
                <a:solidFill>
                  <a:schemeClr val="bg1"/>
                </a:solidFill>
                <a:latin typeface="Arial" panose="020B0604020202020204" pitchFamily="34" charset="0"/>
                <a:ea typeface="Roboto" panose="02000000000000000000" pitchFamily="2" charset="0"/>
                <a:cs typeface="Arial" panose="020B0604020202020204" pitchFamily="34" charset="0"/>
              </a:rPr>
              <a:t>bold</a:t>
            </a:r>
            <a:r>
              <a:rPr lang="en-US" sz="12000" dirty="0">
                <a:solidFill>
                  <a:schemeClr val="bg1"/>
                </a:solidFill>
                <a:latin typeface="Arial" panose="020B0604020202020204" pitchFamily="34" charset="0"/>
                <a:ea typeface="Roboto" panose="02000000000000000000" pitchFamily="2" charset="0"/>
                <a:cs typeface="Arial" panose="020B0604020202020204" pitchFamily="34" charset="0"/>
              </a:rPr>
              <a:t> or </a:t>
            </a:r>
            <a:r>
              <a:rPr lang="en-US" sz="12000" i="1" dirty="0">
                <a:solidFill>
                  <a:schemeClr val="bg1"/>
                </a:solidFill>
                <a:latin typeface="Arial" panose="020B0604020202020204" pitchFamily="34" charset="0"/>
                <a:ea typeface="Roboto" panose="02000000000000000000" pitchFamily="2" charset="0"/>
                <a:cs typeface="Arial" panose="020B0604020202020204" pitchFamily="34" charset="0"/>
              </a:rPr>
              <a:t>italic</a:t>
            </a:r>
            <a:r>
              <a:rPr lang="en-US" sz="12000" dirty="0">
                <a:solidFill>
                  <a:schemeClr val="bg1"/>
                </a:solidFill>
                <a:latin typeface="Arial" panose="020B0604020202020204" pitchFamily="34" charset="0"/>
                <a:ea typeface="Roboto" panose="02000000000000000000" pitchFamily="2" charset="0"/>
                <a:cs typeface="Arial" panose="020B0604020202020204" pitchFamily="34" charset="0"/>
              </a:rPr>
              <a:t> font.</a:t>
            </a:r>
            <a:br>
              <a:rPr lang="en-US" sz="12000" dirty="0">
                <a:solidFill>
                  <a:schemeClr val="bg1"/>
                </a:solidFill>
                <a:latin typeface="Arial" panose="020B0604020202020204" pitchFamily="34" charset="0"/>
                <a:ea typeface="Roboto" panose="02000000000000000000" pitchFamily="2" charset="0"/>
                <a:cs typeface="Arial" panose="020B0604020202020204" pitchFamily="34" charset="0"/>
              </a:rPr>
            </a:br>
            <a:endParaRPr lang="en-US" sz="12000" dirty="0">
              <a:solidFill>
                <a:schemeClr val="bg1"/>
              </a:solidFill>
              <a:latin typeface="Arial" panose="020B0604020202020204" pitchFamily="34" charset="0"/>
              <a:ea typeface="Roboto" panose="02000000000000000000" pitchFamily="2" charset="0"/>
              <a:cs typeface="Arial" panose="020B0604020202020204" pitchFamily="34" charset="0"/>
            </a:endParaRPr>
          </a:p>
        </p:txBody>
      </p:sp>
      <p:sp>
        <p:nvSpPr>
          <p:cNvPr id="20" name="Rectangle 19">
            <a:extLst>
              <a:ext uri="{FF2B5EF4-FFF2-40B4-BE49-F238E27FC236}">
                <a16:creationId xmlns:a16="http://schemas.microsoft.com/office/drawing/2014/main" id="{6BA4CF46-E210-4322-91D1-2A41779F64E4}"/>
              </a:ext>
            </a:extLst>
          </p:cNvPr>
          <p:cNvSpPr/>
          <p:nvPr/>
        </p:nvSpPr>
        <p:spPr>
          <a:xfrm>
            <a:off x="1" y="2448431"/>
            <a:ext cx="49655880" cy="1865126"/>
          </a:xfrm>
          <a:prstGeom prst="rect">
            <a:avLst/>
          </a:prstGeom>
        </p:spPr>
        <p:txBody>
          <a:bodyPr wrap="square">
            <a:spAutoFit/>
          </a:bodyPr>
          <a:lstStyle/>
          <a:p>
            <a:pPr algn="ctr"/>
            <a:r>
              <a:rPr lang="en-US" sz="3600" b="1" dirty="0">
                <a:latin typeface="Arial" panose="020B0604020202020204" pitchFamily="34" charset="0"/>
                <a:cs typeface="Arial" panose="020B0604020202020204" pitchFamily="34" charset="0"/>
              </a:rPr>
              <a:t>Author 1 First Name Middle Initial Last Name</a:t>
            </a:r>
            <a:r>
              <a:rPr lang="en-US" sz="3600" baseline="30000" dirty="0">
                <a:latin typeface="Arial" panose="020B0604020202020204" pitchFamily="34" charset="0"/>
                <a:cs typeface="Arial" panose="020B0604020202020204" pitchFamily="34" charset="0"/>
              </a:rPr>
              <a:t>1</a:t>
            </a:r>
            <a:r>
              <a:rPr lang="en-US" sz="3600" dirty="0">
                <a:latin typeface="Arial" panose="020B0604020202020204" pitchFamily="34" charset="0"/>
                <a:cs typeface="Arial" panose="020B0604020202020204" pitchFamily="34" charset="0"/>
              </a:rPr>
              <a:t>, Author 2 First Name Middle Initial Last Name</a:t>
            </a:r>
            <a:r>
              <a:rPr lang="en-US" sz="3600" baseline="30000" dirty="0">
                <a:latin typeface="Arial" panose="020B0604020202020204" pitchFamily="34" charset="0"/>
                <a:cs typeface="Arial" panose="020B0604020202020204" pitchFamily="34" charset="0"/>
              </a:rPr>
              <a:t> 2</a:t>
            </a:r>
            <a:r>
              <a:rPr lang="en-US" sz="3600" dirty="0">
                <a:latin typeface="Arial" panose="020B0604020202020204" pitchFamily="34" charset="0"/>
                <a:cs typeface="Arial" panose="020B0604020202020204" pitchFamily="34" charset="0"/>
              </a:rPr>
              <a:t>, Author 3 First Name Middle Initial Last Name</a:t>
            </a:r>
            <a:r>
              <a:rPr lang="en-US" sz="3600" baseline="30000" dirty="0">
                <a:latin typeface="Arial" panose="020B0604020202020204" pitchFamily="34" charset="0"/>
                <a:cs typeface="Arial" panose="020B0604020202020204" pitchFamily="34" charset="0"/>
              </a:rPr>
              <a:t> 3</a:t>
            </a:r>
            <a:r>
              <a:rPr lang="en-US" sz="3600" dirty="0">
                <a:latin typeface="Arial" panose="020B0604020202020204" pitchFamily="34" charset="0"/>
                <a:cs typeface="Arial" panose="020B0604020202020204" pitchFamily="34" charset="0"/>
              </a:rPr>
              <a:t> for the Research Group Name (</a:t>
            </a:r>
            <a:r>
              <a:rPr lang="en-US" sz="3600" b="1" dirty="0">
                <a:latin typeface="Arial" panose="020B0604020202020204" pitchFamily="34" charset="0"/>
                <a:cs typeface="Arial" panose="020B0604020202020204" pitchFamily="34" charset="0"/>
              </a:rPr>
              <a:t>Bold presenting author’s name</a:t>
            </a:r>
            <a:r>
              <a:rPr lang="en-US" sz="3600" dirty="0">
                <a:latin typeface="Arial" panose="020B0604020202020204" pitchFamily="34" charset="0"/>
                <a:cs typeface="Arial" panose="020B0604020202020204" pitchFamily="34" charset="0"/>
              </a:rPr>
              <a:t>)</a:t>
            </a:r>
          </a:p>
          <a:p>
            <a:pPr algn="ctr"/>
            <a:r>
              <a:rPr lang="en-US" sz="3600" baseline="30000" dirty="0">
                <a:latin typeface="Arial" panose="020B0604020202020204" pitchFamily="34" charset="0"/>
                <a:cs typeface="Arial" panose="020B0604020202020204" pitchFamily="34" charset="0"/>
              </a:rPr>
              <a:t>1</a:t>
            </a:r>
            <a:r>
              <a:rPr lang="en-US" sz="3600" dirty="0">
                <a:latin typeface="Arial" panose="020B0604020202020204" pitchFamily="34" charset="0"/>
                <a:cs typeface="Arial" panose="020B0604020202020204" pitchFamily="34" charset="0"/>
              </a:rPr>
              <a:t>Institution 1 Name, City, State (if US), Country, </a:t>
            </a:r>
            <a:r>
              <a:rPr lang="en-US" sz="3600" baseline="30000" dirty="0">
                <a:latin typeface="Arial" panose="020B0604020202020204" pitchFamily="34" charset="0"/>
                <a:cs typeface="Arial" panose="020B0604020202020204" pitchFamily="34" charset="0"/>
              </a:rPr>
              <a:t>2</a:t>
            </a:r>
            <a:r>
              <a:rPr lang="en-US" sz="3600" dirty="0">
                <a:latin typeface="Arial" panose="020B0604020202020204" pitchFamily="34" charset="0"/>
                <a:cs typeface="Arial" panose="020B0604020202020204" pitchFamily="34" charset="0"/>
              </a:rPr>
              <a:t>Insittution 2 Name, City, Country, </a:t>
            </a:r>
            <a:r>
              <a:rPr lang="en-US" sz="3600" baseline="30000" dirty="0">
                <a:latin typeface="Arial" panose="020B0604020202020204" pitchFamily="34" charset="0"/>
                <a:cs typeface="Arial" panose="020B0604020202020204" pitchFamily="34" charset="0"/>
              </a:rPr>
              <a:t>3</a:t>
            </a:r>
            <a:r>
              <a:rPr lang="en-US" sz="3600" dirty="0">
                <a:latin typeface="Arial" panose="020B0604020202020204" pitchFamily="34" charset="0"/>
                <a:cs typeface="Arial" panose="020B0604020202020204" pitchFamily="34" charset="0"/>
              </a:rPr>
              <a:t>Institution 3 Name, City, Country</a:t>
            </a:r>
          </a:p>
          <a:p>
            <a:pPr>
              <a:lnSpc>
                <a:spcPct val="120000"/>
              </a:lnSpc>
            </a:pPr>
            <a:endParaRPr lang="en-US" sz="3600" dirty="0">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CAC155C6-7E35-4156-B9B3-271571AF60CC}"/>
              </a:ext>
            </a:extLst>
          </p:cNvPr>
          <p:cNvSpPr txBox="1"/>
          <p:nvPr/>
        </p:nvSpPr>
        <p:spPr>
          <a:xfrm>
            <a:off x="17532558" y="943051"/>
            <a:ext cx="16651005" cy="1200329"/>
          </a:xfrm>
          <a:prstGeom prst="rect">
            <a:avLst/>
          </a:prstGeom>
          <a:noFill/>
        </p:spPr>
        <p:txBody>
          <a:bodyPr wrap="square" rtlCol="0">
            <a:spAutoFit/>
          </a:bodyPr>
          <a:lstStyle/>
          <a:p>
            <a:r>
              <a:rPr lang="en-US" sz="7200" b="1" i="1" dirty="0">
                <a:latin typeface="Arial" panose="020B0604020202020204" pitchFamily="34" charset="0"/>
                <a:cs typeface="Arial" panose="020B0604020202020204" pitchFamily="34" charset="0"/>
              </a:rPr>
              <a:t>Place The Title Of Your Poster Here</a:t>
            </a:r>
            <a:endParaRPr lang="en-US" sz="7200" i="1"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8E35B311-3C19-412C-ADE6-EB2E4158F366}"/>
              </a:ext>
            </a:extLst>
          </p:cNvPr>
          <p:cNvSpPr txBox="1"/>
          <p:nvPr/>
        </p:nvSpPr>
        <p:spPr>
          <a:xfrm>
            <a:off x="36314743" y="4841449"/>
            <a:ext cx="12433939" cy="22695444"/>
          </a:xfrm>
          <a:prstGeom prst="rect">
            <a:avLst/>
          </a:prstGeom>
          <a:noFill/>
        </p:spPr>
        <p:txBody>
          <a:bodyPr wrap="square" rtlCol="0">
            <a:spAutoFit/>
          </a:bodyPr>
          <a:lstStyle/>
          <a:p>
            <a:pPr algn="just">
              <a:lnSpc>
                <a:spcPct val="120000"/>
              </a:lnSpc>
            </a:pPr>
            <a:r>
              <a:rPr lang="en-US" sz="3600" b="1" dirty="0">
                <a:solidFill>
                  <a:srgbClr val="8C1616"/>
                </a:solidFill>
                <a:latin typeface="Arial" panose="020B0604020202020204" pitchFamily="34" charset="0"/>
                <a:cs typeface="Arial" panose="020B0604020202020204" pitchFamily="34" charset="0"/>
              </a:rPr>
              <a:t>CONCLUSIONS</a:t>
            </a:r>
          </a:p>
          <a:p>
            <a:pPr algn="just">
              <a:lnSpc>
                <a:spcPct val="120000"/>
              </a:lnSpc>
            </a:pPr>
            <a:endParaRPr lang="en-US" sz="3600" b="1" dirty="0">
              <a:latin typeface="Arial" panose="020B0604020202020204" pitchFamily="34" charset="0"/>
              <a:cs typeface="Arial" panose="020B0604020202020204" pitchFamily="34" charset="0"/>
            </a:endParaRPr>
          </a:p>
          <a:p>
            <a:pPr marL="571500" indent="-571500" algn="just">
              <a:lnSpc>
                <a:spcPct val="120000"/>
              </a:lnSpc>
              <a:buFont typeface="Arial" panose="020B0604020202020204" pitchFamily="34" charset="0"/>
              <a:buChar char="•"/>
            </a:pPr>
            <a:r>
              <a:rPr lang="en-US" sz="3600" dirty="0">
                <a:latin typeface="Arial" panose="020B0604020202020204" pitchFamily="34" charset="0"/>
                <a:cs typeface="Arial" panose="020B0604020202020204" pitchFamily="34" charset="0"/>
              </a:rPr>
              <a:t>Describe logically sound conclusions and reliable inferences drawn from the study results. </a:t>
            </a:r>
          </a:p>
          <a:p>
            <a:pPr marL="571500" indent="-571500" algn="just">
              <a:lnSpc>
                <a:spcPct val="120000"/>
              </a:lnSpc>
              <a:buFont typeface="Arial" panose="020B0604020202020204" pitchFamily="34" charset="0"/>
              <a:buChar char="•"/>
            </a:pPr>
            <a:r>
              <a:rPr lang="en-US" sz="3600" dirty="0">
                <a:latin typeface="Arial" panose="020B0604020202020204" pitchFamily="34" charset="0"/>
                <a:cs typeface="Arial" panose="020B0604020202020204" pitchFamily="34" charset="0"/>
              </a:rPr>
              <a:t>Why are the study’s findings important?</a:t>
            </a:r>
          </a:p>
          <a:p>
            <a:pPr algn="just">
              <a:lnSpc>
                <a:spcPct val="120000"/>
              </a:lnSpc>
            </a:pPr>
            <a:endParaRPr lang="en-US" sz="3600" dirty="0">
              <a:latin typeface="Arial" panose="020B0604020202020204" pitchFamily="34" charset="0"/>
              <a:cs typeface="Arial" panose="020B0604020202020204" pitchFamily="34" charset="0"/>
            </a:endParaRPr>
          </a:p>
          <a:p>
            <a:pPr algn="just">
              <a:lnSpc>
                <a:spcPct val="120000"/>
              </a:lnSpc>
            </a:pPr>
            <a:r>
              <a:rPr lang="en-US" sz="3600" dirty="0">
                <a:latin typeface="Arial" panose="020B0604020202020204" pitchFamily="34" charset="0"/>
                <a:cs typeface="Arial" panose="020B0604020202020204" pitchFamily="34" charset="0"/>
              </a:rPr>
              <a:t>Update this text with the conclusions of your research.  Lorem ipsum dolor sit </a:t>
            </a:r>
            <a:r>
              <a:rPr lang="en-US" sz="3600" dirty="0" err="1">
                <a:latin typeface="Arial" panose="020B0604020202020204" pitchFamily="34" charset="0"/>
                <a:cs typeface="Arial" panose="020B0604020202020204" pitchFamily="34" charset="0"/>
              </a:rPr>
              <a:t>amet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oratio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pericula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partiendo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mei</a:t>
            </a:r>
            <a:r>
              <a:rPr lang="en-US" sz="3600" dirty="0">
                <a:latin typeface="Arial" panose="020B0604020202020204" pitchFamily="34" charset="0"/>
                <a:cs typeface="Arial" panose="020B0604020202020204" pitchFamily="34" charset="0"/>
              </a:rPr>
              <a:t> cu, </a:t>
            </a:r>
            <a:r>
              <a:rPr lang="en-US" sz="3600" dirty="0" err="1">
                <a:latin typeface="Arial" panose="020B0604020202020204" pitchFamily="34" charset="0"/>
                <a:cs typeface="Arial" panose="020B0604020202020204" pitchFamily="34" charset="0"/>
              </a:rPr>
              <a:t>usu</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possim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mentitum</a:t>
            </a:r>
            <a:r>
              <a:rPr lang="en-US" sz="3600" dirty="0">
                <a:latin typeface="Arial" panose="020B0604020202020204" pitchFamily="34" charset="0"/>
                <a:cs typeface="Arial" panose="020B0604020202020204" pitchFamily="34" charset="0"/>
              </a:rPr>
              <a:t> mandamus an. </a:t>
            </a:r>
            <a:r>
              <a:rPr lang="en-US" sz="3600" dirty="0" err="1">
                <a:latin typeface="Arial" panose="020B0604020202020204" pitchFamily="34" charset="0"/>
                <a:cs typeface="Arial" panose="020B0604020202020204" pitchFamily="34" charset="0"/>
              </a:rPr>
              <a:t>Usu</a:t>
            </a:r>
            <a:r>
              <a:rPr lang="en-US" sz="3600" dirty="0">
                <a:latin typeface="Arial" panose="020B0604020202020204" pitchFamily="34" charset="0"/>
                <a:cs typeface="Arial" panose="020B0604020202020204" pitchFamily="34" charset="0"/>
              </a:rPr>
              <a:t> id </a:t>
            </a:r>
            <a:r>
              <a:rPr lang="en-US" sz="3600" dirty="0" err="1">
                <a:latin typeface="Arial" panose="020B0604020202020204" pitchFamily="34" charset="0"/>
                <a:cs typeface="Arial" panose="020B0604020202020204" pitchFamily="34" charset="0"/>
              </a:rPr>
              <a:t>enim</a:t>
            </a:r>
            <a:r>
              <a:rPr lang="en-US" sz="3600" dirty="0">
                <a:latin typeface="Arial" panose="020B0604020202020204" pitchFamily="34" charset="0"/>
                <a:cs typeface="Arial" panose="020B0604020202020204" pitchFamily="34" charset="0"/>
              </a:rPr>
              <a:t> minim </a:t>
            </a:r>
            <a:r>
              <a:rPr lang="en-US" sz="3600" dirty="0" err="1">
                <a:latin typeface="Arial" panose="020B0604020202020204" pitchFamily="34" charset="0"/>
                <a:cs typeface="Arial" panose="020B0604020202020204" pitchFamily="34" charset="0"/>
              </a:rPr>
              <a:t>copiosae</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unum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illud</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ut</a:t>
            </a:r>
            <a:r>
              <a:rPr lang="en-US" sz="3600" dirty="0">
                <a:latin typeface="Arial" panose="020B0604020202020204" pitchFamily="34" charset="0"/>
                <a:cs typeface="Arial" panose="020B0604020202020204" pitchFamily="34" charset="0"/>
              </a:rPr>
              <a:t> qui, ad cum </a:t>
            </a:r>
            <a:r>
              <a:rPr lang="en-US" sz="3600" dirty="0" err="1">
                <a:latin typeface="Arial" panose="020B0604020202020204" pitchFamily="34" charset="0"/>
                <a:cs typeface="Arial" panose="020B0604020202020204" pitchFamily="34" charset="0"/>
              </a:rPr>
              <a:t>laboramus</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adipiscing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Nec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possim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deseruisse</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intellegam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ei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pertinax</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moderatius</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vituperatoribus</a:t>
            </a:r>
            <a:r>
              <a:rPr lang="en-US" sz="3600" dirty="0">
                <a:latin typeface="Arial" panose="020B0604020202020204" pitchFamily="34" charset="0"/>
                <a:cs typeface="Arial" panose="020B0604020202020204" pitchFamily="34" charset="0"/>
              </a:rPr>
              <a:t> at </a:t>
            </a:r>
            <a:r>
              <a:rPr lang="en-US" sz="3600" dirty="0" err="1">
                <a:latin typeface="Arial" panose="020B0604020202020204" pitchFamily="34" charset="0"/>
                <a:cs typeface="Arial" panose="020B0604020202020204" pitchFamily="34" charset="0"/>
              </a:rPr>
              <a:t>nec</a:t>
            </a:r>
            <a:r>
              <a:rPr lang="en-US" sz="3600" dirty="0">
                <a:latin typeface="Arial" panose="020B0604020202020204" pitchFamily="34" charset="0"/>
                <a:cs typeface="Arial" panose="020B0604020202020204" pitchFamily="34" charset="0"/>
              </a:rPr>
              <a:t>. Vis </a:t>
            </a:r>
            <a:r>
              <a:rPr lang="en-US" sz="3600" dirty="0" err="1">
                <a:latin typeface="Arial" panose="020B0604020202020204" pitchFamily="34" charset="0"/>
                <a:cs typeface="Arial" panose="020B0604020202020204" pitchFamily="34" charset="0"/>
              </a:rPr>
              <a:t>purto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fuisset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incorrupte</a:t>
            </a:r>
            <a:r>
              <a:rPr lang="en-US" sz="3600" dirty="0">
                <a:latin typeface="Arial" panose="020B0604020202020204" pitchFamily="34" charset="0"/>
                <a:cs typeface="Arial" panose="020B0604020202020204" pitchFamily="34" charset="0"/>
              </a:rPr>
              <a:t> ne, </a:t>
            </a:r>
            <a:r>
              <a:rPr lang="en-US" sz="3600" dirty="0" err="1">
                <a:latin typeface="Arial" panose="020B0604020202020204" pitchFamily="34" charset="0"/>
                <a:cs typeface="Arial" panose="020B0604020202020204" pitchFamily="34" charset="0"/>
              </a:rPr>
              <a:t>ea</a:t>
            </a:r>
            <a:r>
              <a:rPr lang="en-US" sz="3600" dirty="0">
                <a:latin typeface="Arial" panose="020B0604020202020204" pitchFamily="34" charset="0"/>
                <a:cs typeface="Arial" panose="020B0604020202020204" pitchFamily="34" charset="0"/>
              </a:rPr>
              <a:t> duo </a:t>
            </a:r>
            <a:r>
              <a:rPr lang="en-US" sz="3600" dirty="0" err="1">
                <a:latin typeface="Arial" panose="020B0604020202020204" pitchFamily="34" charset="0"/>
                <a:cs typeface="Arial" panose="020B0604020202020204" pitchFamily="34" charset="0"/>
              </a:rPr>
              <a:t>probo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mollis</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dolorem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usu</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nibh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prodesset</a:t>
            </a:r>
            <a:r>
              <a:rPr lang="en-US" sz="3600" dirty="0">
                <a:latin typeface="Arial" panose="020B0604020202020204" pitchFamily="34" charset="0"/>
                <a:cs typeface="Arial" panose="020B0604020202020204" pitchFamily="34" charset="0"/>
              </a:rPr>
              <a:t> et. Id </a:t>
            </a:r>
            <a:r>
              <a:rPr lang="en-US" sz="3600" dirty="0" err="1">
                <a:latin typeface="Arial" panose="020B0604020202020204" pitchFamily="34" charset="0"/>
                <a:cs typeface="Arial" panose="020B0604020202020204" pitchFamily="34" charset="0"/>
              </a:rPr>
              <a:t>mel</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blandit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vivendum</a:t>
            </a:r>
            <a:r>
              <a:rPr lang="en-US" sz="3600" dirty="0">
                <a:latin typeface="Arial" panose="020B0604020202020204" pitchFamily="34" charset="0"/>
                <a:cs typeface="Arial" panose="020B0604020202020204" pitchFamily="34" charset="0"/>
              </a:rPr>
              <a:t>.</a:t>
            </a:r>
          </a:p>
          <a:p>
            <a:pPr algn="just">
              <a:lnSpc>
                <a:spcPct val="120000"/>
              </a:lnSpc>
            </a:pPr>
            <a:endParaRPr lang="en-US" sz="3600" dirty="0">
              <a:latin typeface="Arial" panose="020B0604020202020204" pitchFamily="34" charset="0"/>
              <a:cs typeface="Arial" panose="020B0604020202020204" pitchFamily="34" charset="0"/>
            </a:endParaRPr>
          </a:p>
          <a:p>
            <a:pPr algn="just">
              <a:lnSpc>
                <a:spcPct val="120000"/>
              </a:lnSpc>
            </a:pPr>
            <a:r>
              <a:rPr lang="en-US" sz="3600" dirty="0" err="1">
                <a:latin typeface="Arial" panose="020B0604020202020204" pitchFamily="34" charset="0"/>
                <a:cs typeface="Arial" panose="020B0604020202020204" pitchFamily="34" charset="0"/>
              </a:rPr>
              <a:t>Ea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vel</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quas</a:t>
            </a:r>
            <a:r>
              <a:rPr lang="en-US" sz="3600" dirty="0">
                <a:latin typeface="Arial" panose="020B0604020202020204" pitchFamily="34" charset="0"/>
                <a:cs typeface="Arial" panose="020B0604020202020204" pitchFamily="34" charset="0"/>
              </a:rPr>
              <a:t> maiorum </a:t>
            </a:r>
            <a:r>
              <a:rPr lang="en-US" sz="3600" dirty="0" err="1">
                <a:latin typeface="Arial" panose="020B0604020202020204" pitchFamily="34" charset="0"/>
                <a:cs typeface="Arial" panose="020B0604020202020204" pitchFamily="34" charset="0"/>
              </a:rPr>
              <a:t>incorrupte</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sed</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idque</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ignota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integre</a:t>
            </a:r>
            <a:r>
              <a:rPr lang="en-US" sz="3600" dirty="0">
                <a:latin typeface="Arial" panose="020B0604020202020204" pitchFamily="34" charset="0"/>
                <a:cs typeface="Arial" panose="020B0604020202020204" pitchFamily="34" charset="0"/>
              </a:rPr>
              <a:t> et. An </a:t>
            </a:r>
            <a:r>
              <a:rPr lang="en-US" sz="3600" dirty="0" err="1">
                <a:latin typeface="Arial" panose="020B0604020202020204" pitchFamily="34" charset="0"/>
                <a:cs typeface="Arial" panose="020B0604020202020204" pitchFamily="34" charset="0"/>
              </a:rPr>
              <a:t>invidunt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definiebas</a:t>
            </a:r>
            <a:r>
              <a:rPr lang="en-US" sz="3600" dirty="0">
                <a:latin typeface="Arial" panose="020B0604020202020204" pitchFamily="34" charset="0"/>
                <a:cs typeface="Arial" panose="020B0604020202020204" pitchFamily="34" charset="0"/>
              </a:rPr>
              <a:t> mea, qui </a:t>
            </a:r>
            <a:r>
              <a:rPr lang="en-US" sz="3600" dirty="0" err="1">
                <a:latin typeface="Arial" panose="020B0604020202020204" pitchFamily="34" charset="0"/>
                <a:cs typeface="Arial" panose="020B0604020202020204" pitchFamily="34" charset="0"/>
              </a:rPr>
              <a:t>tacimates</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mnesarchum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ut.</a:t>
            </a:r>
            <a:r>
              <a:rPr lang="en-US" sz="3600" dirty="0">
                <a:latin typeface="Arial" panose="020B0604020202020204" pitchFamily="34" charset="0"/>
                <a:cs typeface="Arial" panose="020B0604020202020204" pitchFamily="34" charset="0"/>
              </a:rPr>
              <a:t> Ad </a:t>
            </a:r>
            <a:r>
              <a:rPr lang="en-US" sz="3600" dirty="0" err="1">
                <a:latin typeface="Arial" panose="020B0604020202020204" pitchFamily="34" charset="0"/>
                <a:cs typeface="Arial" panose="020B0604020202020204" pitchFamily="34" charset="0"/>
              </a:rPr>
              <a:t>est</a:t>
            </a:r>
            <a:r>
              <a:rPr lang="en-US" sz="3600" dirty="0">
                <a:latin typeface="Arial" panose="020B0604020202020204" pitchFamily="34" charset="0"/>
                <a:cs typeface="Arial" panose="020B0604020202020204" pitchFamily="34" charset="0"/>
              </a:rPr>
              <a:t> vide nihil </a:t>
            </a:r>
            <a:r>
              <a:rPr lang="en-US" sz="3600" dirty="0" err="1">
                <a:latin typeface="Arial" panose="020B0604020202020204" pitchFamily="34" charset="0"/>
                <a:cs typeface="Arial" panose="020B0604020202020204" pitchFamily="34" charset="0"/>
              </a:rPr>
              <a:t>utroque</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persius</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molestie</a:t>
            </a:r>
            <a:r>
              <a:rPr lang="en-US" sz="3600" dirty="0">
                <a:latin typeface="Arial" panose="020B0604020202020204" pitchFamily="34" charset="0"/>
                <a:cs typeface="Arial" panose="020B0604020202020204" pitchFamily="34" charset="0"/>
              </a:rPr>
              <a:t> at </a:t>
            </a:r>
            <a:r>
              <a:rPr lang="en-US" sz="3600" dirty="0" err="1">
                <a:latin typeface="Arial" panose="020B0604020202020204" pitchFamily="34" charset="0"/>
                <a:cs typeface="Arial" panose="020B0604020202020204" pitchFamily="34" charset="0"/>
              </a:rPr>
              <a:t>mel</a:t>
            </a:r>
            <a:r>
              <a:rPr lang="en-US" sz="3600" dirty="0">
                <a:latin typeface="Arial" panose="020B0604020202020204" pitchFamily="34" charset="0"/>
                <a:cs typeface="Arial" panose="020B0604020202020204" pitchFamily="34" charset="0"/>
              </a:rPr>
              <a:t>. Mel </a:t>
            </a:r>
            <a:r>
              <a:rPr lang="en-US" sz="3600" dirty="0" err="1">
                <a:latin typeface="Arial" panose="020B0604020202020204" pitchFamily="34" charset="0"/>
                <a:cs typeface="Arial" panose="020B0604020202020204" pitchFamily="34" charset="0"/>
              </a:rPr>
              <a:t>aliquam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periculis</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intellegebat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ut</a:t>
            </a:r>
            <a:r>
              <a:rPr lang="en-US" sz="3600" dirty="0">
                <a:latin typeface="Arial" panose="020B0604020202020204" pitchFamily="34" charset="0"/>
                <a:cs typeface="Arial" panose="020B0604020202020204" pitchFamily="34" charset="0"/>
              </a:rPr>
              <a:t>, sea in </a:t>
            </a:r>
            <a:r>
              <a:rPr lang="en-US" sz="3600" dirty="0" err="1">
                <a:latin typeface="Arial" panose="020B0604020202020204" pitchFamily="34" charset="0"/>
                <a:cs typeface="Arial" panose="020B0604020202020204" pitchFamily="34" charset="0"/>
              </a:rPr>
              <a:t>mazim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fabulas</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deterruisset</a:t>
            </a:r>
            <a:r>
              <a:rPr lang="en-US" sz="3600" dirty="0">
                <a:latin typeface="Arial" panose="020B0604020202020204" pitchFamily="34" charset="0"/>
                <a:cs typeface="Arial" panose="020B0604020202020204" pitchFamily="34" charset="0"/>
              </a:rPr>
              <a:t>. His in </a:t>
            </a:r>
            <a:r>
              <a:rPr lang="en-US" sz="3600" dirty="0" err="1">
                <a:latin typeface="Arial" panose="020B0604020202020204" pitchFamily="34" charset="0"/>
                <a:cs typeface="Arial" panose="020B0604020202020204" pitchFamily="34" charset="0"/>
              </a:rPr>
              <a:t>justo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urbanitas</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omittantur</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probo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sanctus</a:t>
            </a:r>
            <a:r>
              <a:rPr lang="en-US" sz="3600" dirty="0">
                <a:latin typeface="Arial" panose="020B0604020202020204" pitchFamily="34" charset="0"/>
                <a:cs typeface="Arial" panose="020B0604020202020204" pitchFamily="34" charset="0"/>
              </a:rPr>
              <a:t> an </a:t>
            </a:r>
            <a:r>
              <a:rPr lang="en-US" sz="3600" dirty="0" err="1">
                <a:latin typeface="Arial" panose="020B0604020202020204" pitchFamily="34" charset="0"/>
                <a:cs typeface="Arial" panose="020B0604020202020204" pitchFamily="34" charset="0"/>
              </a:rPr>
              <a:t>vix</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eam</a:t>
            </a:r>
            <a:r>
              <a:rPr lang="en-US" sz="3600" dirty="0">
                <a:latin typeface="Arial" panose="020B0604020202020204" pitchFamily="34" charset="0"/>
                <a:cs typeface="Arial" panose="020B0604020202020204" pitchFamily="34" charset="0"/>
              </a:rPr>
              <a:t> ex </a:t>
            </a:r>
            <a:r>
              <a:rPr lang="en-US" sz="3600" dirty="0" err="1">
                <a:latin typeface="Arial" panose="020B0604020202020204" pitchFamily="34" charset="0"/>
                <a:cs typeface="Arial" panose="020B0604020202020204" pitchFamily="34" charset="0"/>
              </a:rPr>
              <a:t>putent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electram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adolescens</a:t>
            </a:r>
            <a:r>
              <a:rPr lang="en-US" sz="3600" dirty="0">
                <a:latin typeface="Arial" panose="020B0604020202020204" pitchFamily="34" charset="0"/>
                <a:cs typeface="Arial" panose="020B0604020202020204" pitchFamily="34" charset="0"/>
              </a:rPr>
              <a:t>.</a:t>
            </a:r>
          </a:p>
          <a:p>
            <a:pPr algn="just">
              <a:lnSpc>
                <a:spcPct val="120000"/>
              </a:lnSpc>
            </a:pPr>
            <a:endParaRPr lang="en-US" sz="3600" b="1" dirty="0">
              <a:latin typeface="Arial" panose="020B0604020202020204" pitchFamily="34" charset="0"/>
              <a:cs typeface="Arial" panose="020B0604020202020204" pitchFamily="34" charset="0"/>
            </a:endParaRPr>
          </a:p>
          <a:p>
            <a:pPr algn="just">
              <a:lnSpc>
                <a:spcPct val="120000"/>
              </a:lnSpc>
            </a:pPr>
            <a:r>
              <a:rPr lang="en-US" sz="3600" b="1" dirty="0">
                <a:solidFill>
                  <a:srgbClr val="8C1616"/>
                </a:solidFill>
                <a:latin typeface="Arial" panose="020B0604020202020204" pitchFamily="34" charset="0"/>
                <a:cs typeface="Arial" panose="020B0604020202020204" pitchFamily="34" charset="0"/>
              </a:rPr>
              <a:t>ADDITIONAL KEY INFORMATION</a:t>
            </a:r>
          </a:p>
          <a:p>
            <a:pPr algn="just">
              <a:lnSpc>
                <a:spcPct val="120000"/>
              </a:lnSpc>
            </a:pPr>
            <a:endParaRPr lang="en-US" sz="3600" dirty="0">
              <a:latin typeface="Arial" panose="020B0604020202020204" pitchFamily="34" charset="0"/>
              <a:cs typeface="Arial" panose="020B0604020202020204" pitchFamily="34" charset="0"/>
            </a:endParaRPr>
          </a:p>
          <a:p>
            <a:pPr algn="just">
              <a:lnSpc>
                <a:spcPct val="120000"/>
              </a:lnSpc>
            </a:pPr>
            <a:r>
              <a:rPr lang="en-US" sz="3600" dirty="0">
                <a:latin typeface="Arial" panose="020B0604020202020204" pitchFamily="34" charset="0"/>
                <a:cs typeface="Arial" panose="020B0604020202020204" pitchFamily="34" charset="0"/>
              </a:rPr>
              <a:t>Replace this section with:</a:t>
            </a:r>
          </a:p>
          <a:p>
            <a:pPr algn="just">
              <a:lnSpc>
                <a:spcPct val="120000"/>
              </a:lnSpc>
            </a:pPr>
            <a:r>
              <a:rPr lang="en-US" sz="3600" dirty="0">
                <a:latin typeface="Arial" panose="020B0604020202020204" pitchFamily="34" charset="0"/>
                <a:cs typeface="Arial" panose="020B0604020202020204" pitchFamily="34" charset="0"/>
              </a:rPr>
              <a:t>Other Key Information</a:t>
            </a:r>
          </a:p>
          <a:p>
            <a:pPr algn="just">
              <a:lnSpc>
                <a:spcPct val="120000"/>
              </a:lnSpc>
            </a:pPr>
            <a:r>
              <a:rPr lang="en-US" sz="3600" dirty="0">
                <a:latin typeface="Arial" panose="020B0604020202020204" pitchFamily="34" charset="0"/>
                <a:cs typeface="Arial" panose="020B0604020202020204" pitchFamily="34" charset="0"/>
              </a:rPr>
              <a:t>Additional Resources</a:t>
            </a:r>
          </a:p>
          <a:p>
            <a:pPr algn="just">
              <a:lnSpc>
                <a:spcPct val="120000"/>
              </a:lnSpc>
            </a:pPr>
            <a:r>
              <a:rPr lang="en-US" sz="3600" dirty="0">
                <a:latin typeface="Arial" panose="020B0604020202020204" pitchFamily="34" charset="0"/>
                <a:cs typeface="Arial" panose="020B0604020202020204" pitchFamily="34" charset="0"/>
              </a:rPr>
              <a:t>Author Contact Information</a:t>
            </a:r>
          </a:p>
          <a:p>
            <a:pPr algn="just">
              <a:lnSpc>
                <a:spcPct val="120000"/>
              </a:lnSpc>
            </a:pPr>
            <a:r>
              <a:rPr lang="en-US" sz="3600" dirty="0">
                <a:latin typeface="Arial" panose="020B0604020202020204" pitchFamily="34" charset="0"/>
                <a:cs typeface="Arial" panose="020B0604020202020204" pitchFamily="34" charset="0"/>
              </a:rPr>
              <a:t>Acknowledgements</a:t>
            </a:r>
          </a:p>
          <a:p>
            <a:pPr algn="just">
              <a:lnSpc>
                <a:spcPct val="120000"/>
              </a:lnSpc>
            </a:pPr>
            <a:r>
              <a:rPr lang="en-US" sz="3600" b="1" dirty="0">
                <a:solidFill>
                  <a:srgbClr val="FF0000"/>
                </a:solidFill>
                <a:latin typeface="Arial" panose="020B0604020202020204" pitchFamily="34" charset="0"/>
                <a:cs typeface="Arial" panose="020B0604020202020204" pitchFamily="34" charset="0"/>
              </a:rPr>
              <a:t>Do not use QR Codes</a:t>
            </a:r>
          </a:p>
          <a:p>
            <a:pPr algn="just">
              <a:lnSpc>
                <a:spcPct val="120000"/>
              </a:lnSpc>
            </a:pPr>
            <a:endParaRPr lang="en-US" sz="3600" b="1" dirty="0">
              <a:solidFill>
                <a:srgbClr val="FF0000"/>
              </a:solidFill>
              <a:latin typeface="Arial" panose="020B0604020202020204" pitchFamily="34" charset="0"/>
              <a:cs typeface="Arial" panose="020B0604020202020204" pitchFamily="34" charset="0"/>
            </a:endParaRPr>
          </a:p>
          <a:p>
            <a:pPr algn="just">
              <a:lnSpc>
                <a:spcPct val="120000"/>
              </a:lnSpc>
            </a:pPr>
            <a:r>
              <a:rPr lang="en-US" sz="3600" i="1" dirty="0">
                <a:latin typeface="Arial" panose="020B0604020202020204" pitchFamily="34" charset="0"/>
                <a:cs typeface="Arial" panose="020B0604020202020204" pitchFamily="34" charset="0"/>
              </a:rPr>
              <a:t>A </a:t>
            </a:r>
            <a:r>
              <a:rPr lang="en-US" sz="3600" b="1" i="1" dirty="0">
                <a:latin typeface="Arial" panose="020B0604020202020204" pitchFamily="34" charset="0"/>
                <a:cs typeface="Arial" panose="020B0604020202020204" pitchFamily="34" charset="0"/>
              </a:rPr>
              <a:t>Poster Development Guide </a:t>
            </a:r>
            <a:r>
              <a:rPr lang="en-US" sz="3600" i="1" dirty="0">
                <a:latin typeface="Arial" panose="020B0604020202020204" pitchFamily="34" charset="0"/>
                <a:cs typeface="Arial" panose="020B0604020202020204" pitchFamily="34" charset="0"/>
              </a:rPr>
              <a:t>is included with the notes for this slide. Click View -&gt; Notes to see the guide</a:t>
            </a:r>
            <a:r>
              <a:rPr lang="en-US" sz="3600" b="1" i="1" dirty="0">
                <a:latin typeface="Arial" panose="020B0604020202020204" pitchFamily="34" charset="0"/>
                <a:cs typeface="Arial" panose="020B0604020202020204" pitchFamily="34" charset="0"/>
              </a:rPr>
              <a:t>.</a:t>
            </a:r>
          </a:p>
          <a:p>
            <a:pPr>
              <a:lnSpc>
                <a:spcPct val="120000"/>
              </a:lnSpc>
            </a:pPr>
            <a:endParaRPr lang="en-US" sz="3600" b="1" dirty="0">
              <a:solidFill>
                <a:srgbClr val="8C1616"/>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8E35B311-3C19-412C-ADE6-EB2E4158F366}"/>
              </a:ext>
            </a:extLst>
          </p:cNvPr>
          <p:cNvSpPr txBox="1"/>
          <p:nvPr/>
        </p:nvSpPr>
        <p:spPr>
          <a:xfrm>
            <a:off x="14084524" y="19167443"/>
            <a:ext cx="21393524" cy="6740307"/>
          </a:xfrm>
          <a:prstGeom prst="rect">
            <a:avLst/>
          </a:prstGeom>
          <a:solidFill>
            <a:schemeClr val="bg1"/>
          </a:solidFill>
        </p:spPr>
        <p:txBody>
          <a:bodyPr wrap="square" rtlCol="0">
            <a:spAutoFit/>
          </a:bodyPr>
          <a:lstStyle/>
          <a:p>
            <a:pPr>
              <a:lnSpc>
                <a:spcPct val="120000"/>
              </a:lnSpc>
            </a:pPr>
            <a:r>
              <a:rPr lang="en-US" sz="3600" b="1" dirty="0">
                <a:solidFill>
                  <a:srgbClr val="8C1616"/>
                </a:solidFill>
                <a:latin typeface="Arial" panose="020B0604020202020204" pitchFamily="34" charset="0"/>
                <a:cs typeface="Arial" panose="020B0604020202020204" pitchFamily="34" charset="0"/>
              </a:rPr>
              <a:t>RESULTS</a:t>
            </a:r>
          </a:p>
          <a:p>
            <a:pPr>
              <a:lnSpc>
                <a:spcPct val="120000"/>
              </a:lnSpc>
            </a:pPr>
            <a:endParaRPr lang="en-US" sz="3600" b="1" dirty="0">
              <a:latin typeface="Arial" panose="020B0604020202020204" pitchFamily="34" charset="0"/>
              <a:cs typeface="Arial" panose="020B0604020202020204" pitchFamily="34" charset="0"/>
            </a:endParaRPr>
          </a:p>
          <a:p>
            <a:pPr marL="571500" indent="-571500">
              <a:lnSpc>
                <a:spcPct val="120000"/>
              </a:lnSpc>
              <a:buFont typeface="Arial" panose="020B0604020202020204" pitchFamily="34" charset="0"/>
              <a:buChar char="•"/>
            </a:pPr>
            <a:r>
              <a:rPr lang="en-US" sz="3600" dirty="0">
                <a:latin typeface="Arial" panose="020B0604020202020204" pitchFamily="34" charset="0"/>
                <a:cs typeface="Arial" panose="020B0604020202020204" pitchFamily="34" charset="0"/>
              </a:rPr>
              <a:t>Describe the precise findings of the study</a:t>
            </a:r>
          </a:p>
          <a:p>
            <a:pPr marL="571500" indent="-571500">
              <a:lnSpc>
                <a:spcPct val="120000"/>
              </a:lnSpc>
              <a:buFont typeface="Arial" panose="020B0604020202020204" pitchFamily="34" charset="0"/>
              <a:buChar char="•"/>
            </a:pPr>
            <a:r>
              <a:rPr lang="en-US" sz="3600" dirty="0">
                <a:latin typeface="Arial" panose="020B0604020202020204" pitchFamily="34" charset="0"/>
                <a:cs typeface="Arial" panose="020B0604020202020204" pitchFamily="34" charset="0"/>
              </a:rPr>
              <a:t>Describe what you found and </a:t>
            </a:r>
            <a:r>
              <a:rPr lang="en-US" sz="3600" b="1" u="sng" dirty="0">
                <a:latin typeface="Arial" panose="020B0604020202020204" pitchFamily="34" charset="0"/>
                <a:cs typeface="Arial" panose="020B0604020202020204" pitchFamily="34" charset="0"/>
              </a:rPr>
              <a:t>include data</a:t>
            </a:r>
          </a:p>
          <a:p>
            <a:pPr marL="571500" indent="-571500">
              <a:lnSpc>
                <a:spcPct val="120000"/>
              </a:lnSpc>
              <a:buFont typeface="Arial" panose="020B0604020202020204" pitchFamily="34" charset="0"/>
              <a:buChar char="•"/>
            </a:pPr>
            <a:r>
              <a:rPr lang="en-US" sz="3600" dirty="0">
                <a:latin typeface="Arial" panose="020B0604020202020204" pitchFamily="34" charset="0"/>
                <a:cs typeface="Arial" panose="020B0604020202020204" pitchFamily="34" charset="0"/>
              </a:rPr>
              <a:t>Include tables, graphs, and figures</a:t>
            </a:r>
          </a:p>
          <a:p>
            <a:pPr marL="571500" indent="-571500">
              <a:lnSpc>
                <a:spcPct val="120000"/>
              </a:lnSpc>
              <a:buFont typeface="Arial" panose="020B0604020202020204" pitchFamily="34" charset="0"/>
              <a:buChar char="•"/>
            </a:pPr>
            <a:endParaRPr lang="en-US" sz="3600" dirty="0">
              <a:latin typeface="Arial" panose="020B0604020202020204" pitchFamily="34" charset="0"/>
              <a:cs typeface="Arial" panose="020B0604020202020204" pitchFamily="34" charset="0"/>
            </a:endParaRPr>
          </a:p>
          <a:p>
            <a:pPr>
              <a:lnSpc>
                <a:spcPct val="120000"/>
              </a:lnSpc>
            </a:pPr>
            <a:r>
              <a:rPr lang="en-US" sz="3600" dirty="0">
                <a:latin typeface="Arial" panose="020B0604020202020204" pitchFamily="34" charset="0"/>
                <a:cs typeface="Arial" panose="020B0604020202020204" pitchFamily="34" charset="0"/>
              </a:rPr>
              <a:t>Update this text with the results of your research, including relevant tables, figures and graphs Lorem ipsum dolor sit </a:t>
            </a:r>
            <a:r>
              <a:rPr lang="en-US" sz="3600" dirty="0" err="1">
                <a:latin typeface="Arial" panose="020B0604020202020204" pitchFamily="34" charset="0"/>
                <a:cs typeface="Arial" panose="020B0604020202020204" pitchFamily="34" charset="0"/>
              </a:rPr>
              <a:t>amet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oratio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pericula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partiendo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mei</a:t>
            </a:r>
            <a:r>
              <a:rPr lang="en-US" sz="3600" dirty="0">
                <a:latin typeface="Arial" panose="020B0604020202020204" pitchFamily="34" charset="0"/>
                <a:cs typeface="Arial" panose="020B0604020202020204" pitchFamily="34" charset="0"/>
              </a:rPr>
              <a:t> cu, </a:t>
            </a:r>
            <a:r>
              <a:rPr lang="en-US" sz="3600" dirty="0" err="1">
                <a:latin typeface="Arial" panose="020B0604020202020204" pitchFamily="34" charset="0"/>
                <a:cs typeface="Arial" panose="020B0604020202020204" pitchFamily="34" charset="0"/>
              </a:rPr>
              <a:t>usu</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possim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mentitum</a:t>
            </a:r>
            <a:r>
              <a:rPr lang="en-US" sz="3600" dirty="0">
                <a:latin typeface="Arial" panose="020B0604020202020204" pitchFamily="34" charset="0"/>
                <a:cs typeface="Arial" panose="020B0604020202020204" pitchFamily="34" charset="0"/>
              </a:rPr>
              <a:t> mandamus an. </a:t>
            </a:r>
            <a:r>
              <a:rPr lang="en-US" sz="3600" dirty="0" err="1">
                <a:latin typeface="Arial" panose="020B0604020202020204" pitchFamily="34" charset="0"/>
                <a:cs typeface="Arial" panose="020B0604020202020204" pitchFamily="34" charset="0"/>
              </a:rPr>
              <a:t>Usu</a:t>
            </a:r>
            <a:r>
              <a:rPr lang="en-US" sz="3600" dirty="0">
                <a:latin typeface="Arial" panose="020B0604020202020204" pitchFamily="34" charset="0"/>
                <a:cs typeface="Arial" panose="020B0604020202020204" pitchFamily="34" charset="0"/>
              </a:rPr>
              <a:t> id </a:t>
            </a:r>
            <a:r>
              <a:rPr lang="en-US" sz="3600" dirty="0" err="1">
                <a:latin typeface="Arial" panose="020B0604020202020204" pitchFamily="34" charset="0"/>
                <a:cs typeface="Arial" panose="020B0604020202020204" pitchFamily="34" charset="0"/>
              </a:rPr>
              <a:t>enim</a:t>
            </a:r>
            <a:r>
              <a:rPr lang="en-US" sz="3600" dirty="0">
                <a:latin typeface="Arial" panose="020B0604020202020204" pitchFamily="34" charset="0"/>
                <a:cs typeface="Arial" panose="020B0604020202020204" pitchFamily="34" charset="0"/>
              </a:rPr>
              <a:t> minim </a:t>
            </a:r>
            <a:r>
              <a:rPr lang="en-US" sz="3600" dirty="0" err="1">
                <a:latin typeface="Arial" panose="020B0604020202020204" pitchFamily="34" charset="0"/>
                <a:cs typeface="Arial" panose="020B0604020202020204" pitchFamily="34" charset="0"/>
              </a:rPr>
              <a:t>copiosae</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unum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illud</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ut</a:t>
            </a:r>
            <a:r>
              <a:rPr lang="en-US" sz="3600" dirty="0">
                <a:latin typeface="Arial" panose="020B0604020202020204" pitchFamily="34" charset="0"/>
                <a:cs typeface="Arial" panose="020B0604020202020204" pitchFamily="34" charset="0"/>
              </a:rPr>
              <a:t> qui, ad cum </a:t>
            </a:r>
            <a:r>
              <a:rPr lang="en-US" sz="3600" dirty="0" err="1">
                <a:latin typeface="Arial" panose="020B0604020202020204" pitchFamily="34" charset="0"/>
                <a:cs typeface="Arial" panose="020B0604020202020204" pitchFamily="34" charset="0"/>
              </a:rPr>
              <a:t>laboramus</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adipiscing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Nec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possim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deseruisse</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intellegam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ei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pertinax</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moderatius</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vituperatoribus</a:t>
            </a:r>
            <a:r>
              <a:rPr lang="en-US" sz="3600" dirty="0">
                <a:latin typeface="Arial" panose="020B0604020202020204" pitchFamily="34" charset="0"/>
                <a:cs typeface="Arial" panose="020B0604020202020204" pitchFamily="34" charset="0"/>
              </a:rPr>
              <a:t> at </a:t>
            </a:r>
            <a:r>
              <a:rPr lang="en-US" sz="3600" dirty="0" err="1">
                <a:latin typeface="Arial" panose="020B0604020202020204" pitchFamily="34" charset="0"/>
                <a:cs typeface="Arial" panose="020B0604020202020204" pitchFamily="34" charset="0"/>
              </a:rPr>
              <a:t>nec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usu</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possim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mentitum</a:t>
            </a:r>
            <a:r>
              <a:rPr lang="en-US" sz="3600" dirty="0">
                <a:latin typeface="Arial" panose="020B0604020202020204" pitchFamily="34" charset="0"/>
                <a:cs typeface="Arial" panose="020B0604020202020204" pitchFamily="34" charset="0"/>
              </a:rPr>
              <a:t> mandamus. </a:t>
            </a:r>
          </a:p>
        </p:txBody>
      </p:sp>
      <p:sp>
        <p:nvSpPr>
          <p:cNvPr id="4" name="TextBox 3"/>
          <p:cNvSpPr txBox="1"/>
          <p:nvPr/>
        </p:nvSpPr>
        <p:spPr>
          <a:xfrm>
            <a:off x="43950457" y="495412"/>
            <a:ext cx="4798225" cy="1200329"/>
          </a:xfrm>
          <a:prstGeom prst="rect">
            <a:avLst/>
          </a:prstGeom>
          <a:solidFill>
            <a:schemeClr val="accent1">
              <a:lumMod val="75000"/>
            </a:schemeClr>
          </a:solidFill>
        </p:spPr>
        <p:txBody>
          <a:bodyPr wrap="square" rtlCol="0">
            <a:spAutoFit/>
          </a:bodyPr>
          <a:lstStyle/>
          <a:p>
            <a:pPr algn="ctr"/>
            <a:r>
              <a:rPr lang="en-US" sz="7200" dirty="0">
                <a:solidFill>
                  <a:schemeClr val="bg1"/>
                </a:solidFill>
                <a:latin typeface="Arial" panose="020B0604020202020204" pitchFamily="34" charset="0"/>
                <a:cs typeface="Arial" panose="020B0604020202020204" pitchFamily="34" charset="0"/>
              </a:rPr>
              <a:t>0000</a:t>
            </a:r>
          </a:p>
        </p:txBody>
      </p:sp>
      <p:graphicFrame>
        <p:nvGraphicFramePr>
          <p:cNvPr id="9" name="Chart 8"/>
          <p:cNvGraphicFramePr/>
          <p:nvPr>
            <p:extLst>
              <p:ext uri="{D42A27DB-BD31-4B8C-83A1-F6EECF244321}">
                <p14:modId xmlns:p14="http://schemas.microsoft.com/office/powerpoint/2010/main" val="4034911450"/>
              </p:ext>
            </p:extLst>
          </p:nvPr>
        </p:nvGraphicFramePr>
        <p:xfrm>
          <a:off x="23430891" y="26212800"/>
          <a:ext cx="11717823" cy="581962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p:cNvGraphicFramePr/>
          <p:nvPr>
            <p:extLst>
              <p:ext uri="{D42A27DB-BD31-4B8C-83A1-F6EECF244321}">
                <p14:modId xmlns:p14="http://schemas.microsoft.com/office/powerpoint/2010/main" val="2806728696"/>
              </p:ext>
            </p:extLst>
          </p:nvPr>
        </p:nvGraphicFramePr>
        <p:xfrm>
          <a:off x="16017944" y="26212801"/>
          <a:ext cx="5774604" cy="581962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1" name="Chart 30"/>
          <p:cNvGraphicFramePr/>
          <p:nvPr>
            <p:extLst>
              <p:ext uri="{D42A27DB-BD31-4B8C-83A1-F6EECF244321}">
                <p14:modId xmlns:p14="http://schemas.microsoft.com/office/powerpoint/2010/main" val="286165370"/>
              </p:ext>
            </p:extLst>
          </p:nvPr>
        </p:nvGraphicFramePr>
        <p:xfrm>
          <a:off x="857433" y="22430399"/>
          <a:ext cx="12036189" cy="8890076"/>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a:extLst>
              <a:ext uri="{FF2B5EF4-FFF2-40B4-BE49-F238E27FC236}">
                <a16:creationId xmlns:a16="http://schemas.microsoft.com/office/drawing/2014/main" id="{8E35B311-3C19-412C-ADE6-EB2E4158F366}"/>
              </a:ext>
            </a:extLst>
          </p:cNvPr>
          <p:cNvSpPr txBox="1"/>
          <p:nvPr/>
        </p:nvSpPr>
        <p:spPr>
          <a:xfrm>
            <a:off x="857433" y="5053334"/>
            <a:ext cx="12433939" cy="17377065"/>
          </a:xfrm>
          <a:prstGeom prst="rect">
            <a:avLst/>
          </a:prstGeom>
          <a:noFill/>
        </p:spPr>
        <p:txBody>
          <a:bodyPr wrap="square" rtlCol="0">
            <a:spAutoFit/>
          </a:bodyPr>
          <a:lstStyle/>
          <a:p>
            <a:pPr algn="just">
              <a:lnSpc>
                <a:spcPct val="120000"/>
              </a:lnSpc>
            </a:pPr>
            <a:r>
              <a:rPr lang="en-US" sz="3600" b="1" dirty="0">
                <a:solidFill>
                  <a:srgbClr val="8C1616"/>
                </a:solidFill>
                <a:latin typeface="Arial" panose="020B0604020202020204" pitchFamily="34" charset="0"/>
                <a:cs typeface="Arial" panose="020B0604020202020204" pitchFamily="34" charset="0"/>
              </a:rPr>
              <a:t>BACKGROUND</a:t>
            </a:r>
            <a:r>
              <a:rPr lang="en-US" sz="3600" b="1" dirty="0">
                <a:latin typeface="Arial" panose="020B0604020202020204" pitchFamily="34" charset="0"/>
                <a:cs typeface="Arial" panose="020B0604020202020204" pitchFamily="34" charset="0"/>
              </a:rPr>
              <a:t> </a:t>
            </a:r>
          </a:p>
          <a:p>
            <a:pPr algn="just">
              <a:lnSpc>
                <a:spcPct val="120000"/>
              </a:lnSpc>
            </a:pPr>
            <a:endParaRPr lang="en-US" sz="3600" b="1" dirty="0">
              <a:latin typeface="Arial" panose="020B0604020202020204" pitchFamily="34" charset="0"/>
              <a:cs typeface="Arial" panose="020B0604020202020204" pitchFamily="34" charset="0"/>
            </a:endParaRPr>
          </a:p>
          <a:p>
            <a:pPr marL="571500" indent="-571500" algn="just">
              <a:lnSpc>
                <a:spcPct val="120000"/>
              </a:lnSpc>
              <a:buFont typeface="Arial" panose="020B0604020202020204" pitchFamily="34" charset="0"/>
              <a:buChar char="•"/>
            </a:pPr>
            <a:r>
              <a:rPr lang="en-US" sz="3600" dirty="0">
                <a:latin typeface="Arial" panose="020B0604020202020204" pitchFamily="34" charset="0"/>
                <a:cs typeface="Arial" panose="020B0604020202020204" pitchFamily="34" charset="0"/>
              </a:rPr>
              <a:t>Clearly describe the hypothesis or research question addressed in the study. Why was the study conducted?</a:t>
            </a:r>
          </a:p>
          <a:p>
            <a:pPr algn="just">
              <a:lnSpc>
                <a:spcPct val="120000"/>
              </a:lnSpc>
            </a:pPr>
            <a:endParaRPr lang="en-US" sz="3600" dirty="0">
              <a:latin typeface="Arial" panose="020B0604020202020204" pitchFamily="34" charset="0"/>
              <a:cs typeface="Arial" panose="020B0604020202020204" pitchFamily="34" charset="0"/>
            </a:endParaRPr>
          </a:p>
          <a:p>
            <a:pPr algn="just">
              <a:lnSpc>
                <a:spcPct val="120000"/>
              </a:lnSpc>
            </a:pPr>
            <a:r>
              <a:rPr lang="en-US" sz="3600" dirty="0">
                <a:latin typeface="Arial" panose="020B0604020202020204" pitchFamily="34" charset="0"/>
                <a:cs typeface="Arial" panose="020B0604020202020204" pitchFamily="34" charset="0"/>
              </a:rPr>
              <a:t>Update this text with the background of your research. Lorem ipsum dolor sit </a:t>
            </a:r>
            <a:r>
              <a:rPr lang="en-US" sz="3600" dirty="0" err="1">
                <a:latin typeface="Arial" panose="020B0604020202020204" pitchFamily="34" charset="0"/>
                <a:cs typeface="Arial" panose="020B0604020202020204" pitchFamily="34" charset="0"/>
              </a:rPr>
              <a:t>amet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oratio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pericula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partiendo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mei</a:t>
            </a:r>
            <a:r>
              <a:rPr lang="en-US" sz="3600" dirty="0">
                <a:latin typeface="Arial" panose="020B0604020202020204" pitchFamily="34" charset="0"/>
                <a:cs typeface="Arial" panose="020B0604020202020204" pitchFamily="34" charset="0"/>
              </a:rPr>
              <a:t> cu, </a:t>
            </a:r>
            <a:r>
              <a:rPr lang="en-US" sz="3600" dirty="0" err="1">
                <a:latin typeface="Arial" panose="020B0604020202020204" pitchFamily="34" charset="0"/>
                <a:cs typeface="Arial" panose="020B0604020202020204" pitchFamily="34" charset="0"/>
              </a:rPr>
              <a:t>usu</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possim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mentitum</a:t>
            </a:r>
            <a:r>
              <a:rPr lang="en-US" sz="3600" dirty="0">
                <a:latin typeface="Arial" panose="020B0604020202020204" pitchFamily="34" charset="0"/>
                <a:cs typeface="Arial" panose="020B0604020202020204" pitchFamily="34" charset="0"/>
              </a:rPr>
              <a:t> mandamus an. </a:t>
            </a:r>
            <a:r>
              <a:rPr lang="en-US" sz="3600" dirty="0" err="1">
                <a:latin typeface="Arial" panose="020B0604020202020204" pitchFamily="34" charset="0"/>
                <a:cs typeface="Arial" panose="020B0604020202020204" pitchFamily="34" charset="0"/>
              </a:rPr>
              <a:t>Usu</a:t>
            </a:r>
            <a:r>
              <a:rPr lang="en-US" sz="3600" dirty="0">
                <a:latin typeface="Arial" panose="020B0604020202020204" pitchFamily="34" charset="0"/>
                <a:cs typeface="Arial" panose="020B0604020202020204" pitchFamily="34" charset="0"/>
              </a:rPr>
              <a:t> id </a:t>
            </a:r>
            <a:r>
              <a:rPr lang="en-US" sz="3600" dirty="0" err="1">
                <a:latin typeface="Arial" panose="020B0604020202020204" pitchFamily="34" charset="0"/>
                <a:cs typeface="Arial" panose="020B0604020202020204" pitchFamily="34" charset="0"/>
              </a:rPr>
              <a:t>enim</a:t>
            </a:r>
            <a:r>
              <a:rPr lang="en-US" sz="3600" dirty="0">
                <a:latin typeface="Arial" panose="020B0604020202020204" pitchFamily="34" charset="0"/>
                <a:cs typeface="Arial" panose="020B0604020202020204" pitchFamily="34" charset="0"/>
              </a:rPr>
              <a:t> minim </a:t>
            </a:r>
            <a:r>
              <a:rPr lang="en-US" sz="3600" dirty="0" err="1">
                <a:latin typeface="Arial" panose="020B0604020202020204" pitchFamily="34" charset="0"/>
                <a:cs typeface="Arial" panose="020B0604020202020204" pitchFamily="34" charset="0"/>
              </a:rPr>
              <a:t>copiosae</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unum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illud</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ut</a:t>
            </a:r>
            <a:r>
              <a:rPr lang="en-US" sz="3600" dirty="0">
                <a:latin typeface="Arial" panose="020B0604020202020204" pitchFamily="34" charset="0"/>
                <a:cs typeface="Arial" panose="020B0604020202020204" pitchFamily="34" charset="0"/>
              </a:rPr>
              <a:t> qui, ad cum </a:t>
            </a:r>
            <a:r>
              <a:rPr lang="en-US" sz="3600" dirty="0" err="1">
                <a:latin typeface="Arial" panose="020B0604020202020204" pitchFamily="34" charset="0"/>
                <a:cs typeface="Arial" panose="020B0604020202020204" pitchFamily="34" charset="0"/>
              </a:rPr>
              <a:t>laboramus</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adipiscing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Nec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possim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deseruisse</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intellegam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ei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pertinax</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moderatius</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vituperatoribus</a:t>
            </a:r>
            <a:r>
              <a:rPr lang="en-US" sz="3600" dirty="0">
                <a:latin typeface="Arial" panose="020B0604020202020204" pitchFamily="34" charset="0"/>
                <a:cs typeface="Arial" panose="020B0604020202020204" pitchFamily="34" charset="0"/>
              </a:rPr>
              <a:t> at </a:t>
            </a:r>
            <a:r>
              <a:rPr lang="en-US" sz="3600" dirty="0" err="1">
                <a:latin typeface="Arial" panose="020B0604020202020204" pitchFamily="34" charset="0"/>
                <a:cs typeface="Arial" panose="020B0604020202020204" pitchFamily="34" charset="0"/>
              </a:rPr>
              <a:t>nec</a:t>
            </a:r>
            <a:r>
              <a:rPr lang="en-US" sz="3600" dirty="0">
                <a:latin typeface="Arial" panose="020B0604020202020204" pitchFamily="34" charset="0"/>
                <a:cs typeface="Arial" panose="020B0604020202020204" pitchFamily="34" charset="0"/>
              </a:rPr>
              <a:t>. Vis </a:t>
            </a:r>
            <a:r>
              <a:rPr lang="en-US" sz="3600" dirty="0" err="1">
                <a:latin typeface="Arial" panose="020B0604020202020204" pitchFamily="34" charset="0"/>
                <a:cs typeface="Arial" panose="020B0604020202020204" pitchFamily="34" charset="0"/>
              </a:rPr>
              <a:t>purto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fuisset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incorrupte</a:t>
            </a:r>
            <a:r>
              <a:rPr lang="en-US" sz="3600" dirty="0">
                <a:latin typeface="Arial" panose="020B0604020202020204" pitchFamily="34" charset="0"/>
                <a:cs typeface="Arial" panose="020B0604020202020204" pitchFamily="34" charset="0"/>
              </a:rPr>
              <a:t> ne, </a:t>
            </a:r>
            <a:r>
              <a:rPr lang="en-US" sz="3600" dirty="0" err="1">
                <a:latin typeface="Arial" panose="020B0604020202020204" pitchFamily="34" charset="0"/>
                <a:cs typeface="Arial" panose="020B0604020202020204" pitchFamily="34" charset="0"/>
              </a:rPr>
              <a:t>ea</a:t>
            </a:r>
            <a:r>
              <a:rPr lang="en-US" sz="3600" dirty="0">
                <a:latin typeface="Arial" panose="020B0604020202020204" pitchFamily="34" charset="0"/>
                <a:cs typeface="Arial" panose="020B0604020202020204" pitchFamily="34" charset="0"/>
              </a:rPr>
              <a:t> duo </a:t>
            </a:r>
            <a:r>
              <a:rPr lang="en-US" sz="3600" dirty="0" err="1">
                <a:latin typeface="Arial" panose="020B0604020202020204" pitchFamily="34" charset="0"/>
                <a:cs typeface="Arial" panose="020B0604020202020204" pitchFamily="34" charset="0"/>
              </a:rPr>
              <a:t>probo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mollis</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dolorem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usu</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nibh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prodesset</a:t>
            </a:r>
            <a:r>
              <a:rPr lang="en-US" sz="3600" dirty="0">
                <a:latin typeface="Arial" panose="020B0604020202020204" pitchFamily="34" charset="0"/>
                <a:cs typeface="Arial" panose="020B0604020202020204" pitchFamily="34" charset="0"/>
              </a:rPr>
              <a:t> et. Id </a:t>
            </a:r>
            <a:r>
              <a:rPr lang="en-US" sz="3600" dirty="0" err="1">
                <a:latin typeface="Arial" panose="020B0604020202020204" pitchFamily="34" charset="0"/>
                <a:cs typeface="Arial" panose="020B0604020202020204" pitchFamily="34" charset="0"/>
              </a:rPr>
              <a:t>mel</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blandit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vivendum</a:t>
            </a:r>
            <a:r>
              <a:rPr lang="en-US" sz="3600" dirty="0">
                <a:latin typeface="Arial" panose="020B0604020202020204" pitchFamily="34" charset="0"/>
                <a:cs typeface="Arial" panose="020B0604020202020204" pitchFamily="34" charset="0"/>
              </a:rPr>
              <a:t>.</a:t>
            </a:r>
          </a:p>
          <a:p>
            <a:pPr algn="just">
              <a:lnSpc>
                <a:spcPct val="120000"/>
              </a:lnSpc>
            </a:pPr>
            <a:endParaRPr lang="en-US" sz="3600" b="1" dirty="0">
              <a:latin typeface="Arial" panose="020B0604020202020204" pitchFamily="34" charset="0"/>
              <a:cs typeface="Arial" panose="020B0604020202020204" pitchFamily="34" charset="0"/>
            </a:endParaRPr>
          </a:p>
          <a:p>
            <a:pPr algn="just">
              <a:lnSpc>
                <a:spcPct val="120000"/>
              </a:lnSpc>
            </a:pPr>
            <a:r>
              <a:rPr lang="en-US" sz="3600" b="1" dirty="0">
                <a:solidFill>
                  <a:srgbClr val="8C1616"/>
                </a:solidFill>
                <a:latin typeface="Arial" panose="020B0604020202020204" pitchFamily="34" charset="0"/>
                <a:cs typeface="Arial" panose="020B0604020202020204" pitchFamily="34" charset="0"/>
              </a:rPr>
              <a:t>METHODS</a:t>
            </a:r>
          </a:p>
          <a:p>
            <a:pPr algn="just">
              <a:lnSpc>
                <a:spcPct val="120000"/>
              </a:lnSpc>
            </a:pPr>
            <a:endParaRPr lang="en-US" sz="3600" b="1" dirty="0">
              <a:solidFill>
                <a:srgbClr val="8C1616"/>
              </a:solidFill>
              <a:latin typeface="Arial" panose="020B0604020202020204" pitchFamily="34" charset="0"/>
              <a:cs typeface="Arial" panose="020B0604020202020204" pitchFamily="34" charset="0"/>
            </a:endParaRPr>
          </a:p>
          <a:p>
            <a:pPr marL="742950" indent="-742950" algn="just">
              <a:lnSpc>
                <a:spcPct val="120000"/>
              </a:lnSpc>
              <a:buFont typeface="Arial" panose="020B0604020202020204" pitchFamily="34" charset="0"/>
              <a:buChar char="•"/>
            </a:pPr>
            <a:r>
              <a:rPr lang="en-US" sz="3600" dirty="0">
                <a:latin typeface="Arial" panose="020B0604020202020204" pitchFamily="34" charset="0"/>
                <a:cs typeface="Arial" panose="020B0604020202020204" pitchFamily="34" charset="0"/>
              </a:rPr>
              <a:t>Detail the experimental methods and processes employed in the study. What did you do?</a:t>
            </a:r>
          </a:p>
          <a:p>
            <a:pPr marL="742950" indent="-742950" algn="just">
              <a:lnSpc>
                <a:spcPct val="120000"/>
              </a:lnSpc>
              <a:buFont typeface="Arial" panose="020B0604020202020204" pitchFamily="34" charset="0"/>
              <a:buChar char="•"/>
            </a:pPr>
            <a:r>
              <a:rPr lang="en-US" sz="3600" dirty="0">
                <a:latin typeface="Arial" panose="020B0604020202020204" pitchFamily="34" charset="0"/>
                <a:cs typeface="Arial" panose="020B0604020202020204" pitchFamily="34" charset="0"/>
              </a:rPr>
              <a:t>Collected [what] from [population]</a:t>
            </a:r>
          </a:p>
          <a:p>
            <a:pPr marL="742950" indent="-742950" algn="just">
              <a:lnSpc>
                <a:spcPct val="120000"/>
              </a:lnSpc>
              <a:buFont typeface="Arial" panose="020B0604020202020204" pitchFamily="34" charset="0"/>
              <a:buChar char="•"/>
            </a:pPr>
            <a:r>
              <a:rPr lang="en-US" sz="3600" dirty="0">
                <a:latin typeface="Arial" panose="020B0604020202020204" pitchFamily="34" charset="0"/>
                <a:cs typeface="Arial" panose="020B0604020202020204" pitchFamily="34" charset="0"/>
              </a:rPr>
              <a:t>How you tested it.</a:t>
            </a:r>
          </a:p>
          <a:p>
            <a:pPr marL="742950" indent="-742950" algn="just">
              <a:lnSpc>
                <a:spcPct val="120000"/>
              </a:lnSpc>
              <a:buFont typeface="Arial" panose="020B0604020202020204" pitchFamily="34" charset="0"/>
              <a:buChar char="•"/>
            </a:pPr>
            <a:r>
              <a:rPr lang="en-US" sz="3600" dirty="0">
                <a:latin typeface="Arial" panose="020B0604020202020204" pitchFamily="34" charset="0"/>
                <a:cs typeface="Arial" panose="020B0604020202020204" pitchFamily="34" charset="0"/>
              </a:rPr>
              <a:t>Illustrate your methods if you can!</a:t>
            </a:r>
          </a:p>
          <a:p>
            <a:pPr algn="just">
              <a:lnSpc>
                <a:spcPct val="120000"/>
              </a:lnSpc>
            </a:pPr>
            <a:endParaRPr lang="en-US" sz="3600" dirty="0">
              <a:latin typeface="Arial" panose="020B0604020202020204" pitchFamily="34" charset="0"/>
              <a:cs typeface="Arial" panose="020B0604020202020204" pitchFamily="34" charset="0"/>
            </a:endParaRPr>
          </a:p>
          <a:p>
            <a:pPr algn="just">
              <a:lnSpc>
                <a:spcPct val="120000"/>
              </a:lnSpc>
            </a:pPr>
            <a:r>
              <a:rPr lang="en-US" sz="3600" dirty="0">
                <a:latin typeface="Arial" panose="020B0604020202020204" pitchFamily="34" charset="0"/>
                <a:cs typeface="Arial" panose="020B0604020202020204" pitchFamily="34" charset="0"/>
              </a:rPr>
              <a:t>Update this text with the methods of your research. Lorem ipsum dolor sit </a:t>
            </a:r>
            <a:r>
              <a:rPr lang="en-US" sz="3600" dirty="0" err="1">
                <a:latin typeface="Arial" panose="020B0604020202020204" pitchFamily="34" charset="0"/>
                <a:cs typeface="Arial" panose="020B0604020202020204" pitchFamily="34" charset="0"/>
              </a:rPr>
              <a:t>amet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oratio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pericula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partiendo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mei</a:t>
            </a:r>
            <a:r>
              <a:rPr lang="en-US" sz="3600" dirty="0">
                <a:latin typeface="Arial" panose="020B0604020202020204" pitchFamily="34" charset="0"/>
                <a:cs typeface="Arial" panose="020B0604020202020204" pitchFamily="34" charset="0"/>
              </a:rPr>
              <a:t> cu, </a:t>
            </a:r>
            <a:r>
              <a:rPr lang="en-US" sz="3600" dirty="0" err="1">
                <a:latin typeface="Arial" panose="020B0604020202020204" pitchFamily="34" charset="0"/>
                <a:cs typeface="Arial" panose="020B0604020202020204" pitchFamily="34" charset="0"/>
              </a:rPr>
              <a:t>usu</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possim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mentitum</a:t>
            </a:r>
            <a:r>
              <a:rPr lang="en-US" sz="3600" dirty="0">
                <a:latin typeface="Arial" panose="020B0604020202020204" pitchFamily="34" charset="0"/>
                <a:cs typeface="Arial" panose="020B0604020202020204" pitchFamily="34" charset="0"/>
              </a:rPr>
              <a:t> mandamus an. </a:t>
            </a:r>
            <a:endParaRPr lang="en-US" sz="3600" b="1" dirty="0">
              <a:latin typeface="Arial" panose="020B0604020202020204" pitchFamily="34" charset="0"/>
              <a:cs typeface="Arial" panose="020B0604020202020204" pitchFamily="34" charset="0"/>
            </a:endParaRPr>
          </a:p>
          <a:p>
            <a:pPr>
              <a:lnSpc>
                <a:spcPct val="120000"/>
              </a:lnSpc>
            </a:pPr>
            <a:endParaRPr lang="en-US"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284579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I Poster PowerPointTemplate" id="{D1A5D400-EFD4-460F-AC14-34B99A381677}" vid="{E4E7F868-5AD6-4C89-B349-939F0783FB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532</TotalTime>
  <Words>999</Words>
  <Application>Microsoft Office PowerPoint</Application>
  <PresentationFormat>Προσαρμογή</PresentationFormat>
  <Paragraphs>59</Paragraphs>
  <Slides>1</Slides>
  <Notes>1</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1</vt:i4>
      </vt:variant>
    </vt:vector>
  </HeadingPairs>
  <TitlesOfParts>
    <vt:vector size="5" baseType="lpstr">
      <vt:lpstr>Calibri</vt:lpstr>
      <vt:lpstr>Calibri Light</vt:lpstr>
      <vt:lpstr>Arial</vt:lpstr>
      <vt:lpstr>Office Theme</vt:lpstr>
      <vt:lpstr>Place the main finding of your study in this shaded box to give attendees a quick understanding of the study. Emphasize important words with bold or italic font.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Notes:  1. Correct fonts won’t load until you open this in PowerPoint (e.g., if you’re previewing this in your browser it’ll look uglier than it actually is).  2. Generate QR codes here: https://www.qrcode-monkey.com/</dc:title>
  <dc:creator>Morrison, Mike</dc:creator>
  <cp:lastModifiedBy>NIKOLAOS KOUTSOUPIAS</cp:lastModifiedBy>
  <cp:revision>68</cp:revision>
  <cp:lastPrinted>2019-09-17T15:52:02Z</cp:lastPrinted>
  <dcterms:created xsi:type="dcterms:W3CDTF">2019-07-02T13:39:34Z</dcterms:created>
  <dcterms:modified xsi:type="dcterms:W3CDTF">2023-05-16T08:11:45Z</dcterms:modified>
</cp:coreProperties>
</file>